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74"/>
  </p:notesMasterIdLst>
  <p:sldIdLst>
    <p:sldId id="1247" r:id="rId3"/>
    <p:sldId id="1248" r:id="rId4"/>
    <p:sldId id="1165" r:id="rId5"/>
    <p:sldId id="1054" r:id="rId6"/>
    <p:sldId id="1109" r:id="rId7"/>
    <p:sldId id="1046" r:id="rId8"/>
    <p:sldId id="1173" r:id="rId9"/>
    <p:sldId id="1196" r:id="rId10"/>
    <p:sldId id="1175" r:id="rId11"/>
    <p:sldId id="1197" r:id="rId12"/>
    <p:sldId id="1212" r:id="rId13"/>
    <p:sldId id="1218" r:id="rId14"/>
    <p:sldId id="1213" r:id="rId15"/>
    <p:sldId id="1181" r:id="rId16"/>
    <p:sldId id="1198" r:id="rId17"/>
    <p:sldId id="1199" r:id="rId18"/>
    <p:sldId id="1200" r:id="rId19"/>
    <p:sldId id="1201" r:id="rId20"/>
    <p:sldId id="1202" r:id="rId21"/>
    <p:sldId id="1203" r:id="rId22"/>
    <p:sldId id="1204" r:id="rId23"/>
    <p:sldId id="1205" r:id="rId24"/>
    <p:sldId id="1206" r:id="rId25"/>
    <p:sldId id="1185" r:id="rId26"/>
    <p:sldId id="1186" r:id="rId27"/>
    <p:sldId id="1187" r:id="rId28"/>
    <p:sldId id="1207" r:id="rId29"/>
    <p:sldId id="1208" r:id="rId30"/>
    <p:sldId id="1209" r:id="rId31"/>
    <p:sldId id="1210" r:id="rId32"/>
    <p:sldId id="1211" r:id="rId33"/>
    <p:sldId id="1192" r:id="rId34"/>
    <p:sldId id="1193" r:id="rId35"/>
    <p:sldId id="1224" r:id="rId36"/>
    <p:sldId id="1249" r:id="rId37"/>
    <p:sldId id="1250" r:id="rId38"/>
    <p:sldId id="1251" r:id="rId39"/>
    <p:sldId id="1252" r:id="rId40"/>
    <p:sldId id="1253" r:id="rId41"/>
    <p:sldId id="1254" r:id="rId42"/>
    <p:sldId id="1255" r:id="rId43"/>
    <p:sldId id="1256" r:id="rId44"/>
    <p:sldId id="1257" r:id="rId45"/>
    <p:sldId id="1258" r:id="rId46"/>
    <p:sldId id="1259" r:id="rId47"/>
    <p:sldId id="1260" r:id="rId48"/>
    <p:sldId id="1261" r:id="rId49"/>
    <p:sldId id="1262" r:id="rId50"/>
    <p:sldId id="1225" r:id="rId51"/>
    <p:sldId id="1226" r:id="rId52"/>
    <p:sldId id="1227" r:id="rId53"/>
    <p:sldId id="1228" r:id="rId54"/>
    <p:sldId id="1229" r:id="rId55"/>
    <p:sldId id="1230" r:id="rId56"/>
    <p:sldId id="1232" r:id="rId57"/>
    <p:sldId id="1231" r:id="rId58"/>
    <p:sldId id="1233" r:id="rId59"/>
    <p:sldId id="1234" r:id="rId60"/>
    <p:sldId id="1235" r:id="rId61"/>
    <p:sldId id="1236" r:id="rId62"/>
    <p:sldId id="1237" r:id="rId63"/>
    <p:sldId id="1238" r:id="rId64"/>
    <p:sldId id="1239" r:id="rId65"/>
    <p:sldId id="1240" r:id="rId66"/>
    <p:sldId id="1241" r:id="rId67"/>
    <p:sldId id="1242" r:id="rId68"/>
    <p:sldId id="1244" r:id="rId69"/>
    <p:sldId id="1243" r:id="rId70"/>
    <p:sldId id="840" r:id="rId71"/>
    <p:sldId id="1051" r:id="rId72"/>
    <p:sldId id="844"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213"/>
    <a:srgbClr val="FF6600"/>
    <a:srgbClr val="99FF66"/>
    <a:srgbClr val="00FF00"/>
    <a:srgbClr val="C0C0C0"/>
    <a:srgbClr val="CCFF33"/>
    <a:srgbClr val="99CC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72" autoAdjust="0"/>
    <p:restoredTop sz="79653" autoAdjust="0"/>
  </p:normalViewPr>
  <p:slideViewPr>
    <p:cSldViewPr>
      <p:cViewPr varScale="1">
        <p:scale>
          <a:sx n="52" d="100"/>
          <a:sy n="52" d="100"/>
        </p:scale>
        <p:origin x="1478"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D91D5FD4-16A6-4D3E-B375-FD805203E040}" type="datetimeFigureOut">
              <a:rPr lang="en-US"/>
              <a:pPr>
                <a:defRPr/>
              </a:pPr>
              <a:t>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C8B181B9-D0BA-4ED4-8689-2B8BB4FF0050}" type="slidenum">
              <a:rPr lang="en-US"/>
              <a:pPr>
                <a:defRPr/>
              </a:pPr>
              <a:t>‹#›</a:t>
            </a:fld>
            <a:endParaRPr lang="en-US"/>
          </a:p>
        </p:txBody>
      </p:sp>
    </p:spTree>
    <p:extLst>
      <p:ext uri="{BB962C8B-B14F-4D97-AF65-F5344CB8AC3E}">
        <p14:creationId xmlns:p14="http://schemas.microsoft.com/office/powerpoint/2010/main" val="2172508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ur-PK" smtClean="0"/>
          </a:p>
        </p:txBody>
      </p:sp>
      <p:sp>
        <p:nvSpPr>
          <p:cNvPr id="4" name="Slide Number Placeholder 3"/>
          <p:cNvSpPr>
            <a:spLocks noGrp="1"/>
          </p:cNvSpPr>
          <p:nvPr>
            <p:ph type="sldNum" sz="quarter" idx="5"/>
          </p:nvPr>
        </p:nvSpPr>
        <p:spPr/>
        <p:txBody>
          <a:bodyPr/>
          <a:lstStyle/>
          <a:p>
            <a:pPr>
              <a:defRPr/>
            </a:pPr>
            <a:fld id="{A809A577-A7B0-4F30-BC88-F09A795B1384}" type="slidenum">
              <a:rPr lang="en-US" smtClean="0"/>
              <a:pPr>
                <a:defRPr/>
              </a:pPr>
              <a:t>1</a:t>
            </a:fld>
            <a:endParaRPr lang="en-US"/>
          </a:p>
        </p:txBody>
      </p:sp>
    </p:spTree>
    <p:extLst>
      <p:ext uri="{BB962C8B-B14F-4D97-AF65-F5344CB8AC3E}">
        <p14:creationId xmlns:p14="http://schemas.microsoft.com/office/powerpoint/2010/main" val="2763381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11</a:t>
            </a:fld>
            <a:endParaRPr lang="en-US"/>
          </a:p>
        </p:txBody>
      </p:sp>
    </p:spTree>
    <p:extLst>
      <p:ext uri="{BB962C8B-B14F-4D97-AF65-F5344CB8AC3E}">
        <p14:creationId xmlns:p14="http://schemas.microsoft.com/office/powerpoint/2010/main" val="110226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14</a:t>
            </a:fld>
            <a:endParaRPr lang="en-US"/>
          </a:p>
        </p:txBody>
      </p:sp>
    </p:spTree>
    <p:extLst>
      <p:ext uri="{BB962C8B-B14F-4D97-AF65-F5344CB8AC3E}">
        <p14:creationId xmlns:p14="http://schemas.microsoft.com/office/powerpoint/2010/main" val="53379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15</a:t>
            </a:fld>
            <a:endParaRPr lang="en-US"/>
          </a:p>
        </p:txBody>
      </p:sp>
    </p:spTree>
    <p:extLst>
      <p:ext uri="{BB962C8B-B14F-4D97-AF65-F5344CB8AC3E}">
        <p14:creationId xmlns:p14="http://schemas.microsoft.com/office/powerpoint/2010/main" val="3325762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16</a:t>
            </a:fld>
            <a:endParaRPr lang="en-US"/>
          </a:p>
        </p:txBody>
      </p:sp>
    </p:spTree>
    <p:extLst>
      <p:ext uri="{BB962C8B-B14F-4D97-AF65-F5344CB8AC3E}">
        <p14:creationId xmlns:p14="http://schemas.microsoft.com/office/powerpoint/2010/main" val="225135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17</a:t>
            </a:fld>
            <a:endParaRPr lang="en-US"/>
          </a:p>
        </p:txBody>
      </p:sp>
    </p:spTree>
    <p:extLst>
      <p:ext uri="{BB962C8B-B14F-4D97-AF65-F5344CB8AC3E}">
        <p14:creationId xmlns:p14="http://schemas.microsoft.com/office/powerpoint/2010/main" val="4158617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18</a:t>
            </a:fld>
            <a:endParaRPr lang="en-US"/>
          </a:p>
        </p:txBody>
      </p:sp>
    </p:spTree>
    <p:extLst>
      <p:ext uri="{BB962C8B-B14F-4D97-AF65-F5344CB8AC3E}">
        <p14:creationId xmlns:p14="http://schemas.microsoft.com/office/powerpoint/2010/main" val="2494885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19</a:t>
            </a:fld>
            <a:endParaRPr lang="en-US"/>
          </a:p>
        </p:txBody>
      </p:sp>
    </p:spTree>
    <p:extLst>
      <p:ext uri="{BB962C8B-B14F-4D97-AF65-F5344CB8AC3E}">
        <p14:creationId xmlns:p14="http://schemas.microsoft.com/office/powerpoint/2010/main" val="1114175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20</a:t>
            </a:fld>
            <a:endParaRPr lang="en-US"/>
          </a:p>
        </p:txBody>
      </p:sp>
    </p:spTree>
    <p:extLst>
      <p:ext uri="{BB962C8B-B14F-4D97-AF65-F5344CB8AC3E}">
        <p14:creationId xmlns:p14="http://schemas.microsoft.com/office/powerpoint/2010/main" val="1159420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21</a:t>
            </a:fld>
            <a:endParaRPr lang="en-US"/>
          </a:p>
        </p:txBody>
      </p:sp>
    </p:spTree>
    <p:extLst>
      <p:ext uri="{BB962C8B-B14F-4D97-AF65-F5344CB8AC3E}">
        <p14:creationId xmlns:p14="http://schemas.microsoft.com/office/powerpoint/2010/main" val="943945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22</a:t>
            </a:fld>
            <a:endParaRPr lang="en-US"/>
          </a:p>
        </p:txBody>
      </p:sp>
    </p:spTree>
    <p:extLst>
      <p:ext uri="{BB962C8B-B14F-4D97-AF65-F5344CB8AC3E}">
        <p14:creationId xmlns:p14="http://schemas.microsoft.com/office/powerpoint/2010/main" val="88411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pPr eaLnBrk="1" hangingPunct="1">
              <a:defRPr/>
            </a:pPr>
            <a:r>
              <a:rPr lang="en-US" sz="1400" b="1" dirty="0" smtClean="0"/>
              <a:t>Custom animation effects: horizontal scrolling text</a:t>
            </a:r>
          </a:p>
          <a:p>
            <a:pPr eaLnBrk="1" hangingPunct="1">
              <a:defRPr/>
            </a:pPr>
            <a:r>
              <a:rPr lang="en-US" sz="1400" dirty="0" smtClean="0"/>
              <a:t>(Basic)</a:t>
            </a:r>
          </a:p>
          <a:p>
            <a:pPr eaLnBrk="1" hangingPunct="1">
              <a:defRPr/>
            </a:pPr>
            <a:endParaRPr lang="en-US" dirty="0" smtClean="0"/>
          </a:p>
          <a:p>
            <a:pPr eaLnBrk="1" hangingPunct="1">
              <a:defRPr/>
            </a:pPr>
            <a:endParaRPr lang="en-US" dirty="0" smtClean="0"/>
          </a:p>
          <a:p>
            <a:pPr eaLnBrk="1" hangingPunct="1">
              <a:defRPr/>
            </a:pPr>
            <a:r>
              <a:rPr lang="en-US" dirty="0" smtClean="0"/>
              <a:t>To reproduce the text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group, click </a:t>
            </a:r>
            <a:r>
              <a:rPr lang="en-US" b="1" dirty="0" smtClean="0"/>
              <a:t>Text Box</a:t>
            </a:r>
            <a:r>
              <a:rPr lang="en-US" dirty="0" smtClean="0"/>
              <a:t>, and then on the slide, drag to draw the text box. </a:t>
            </a:r>
          </a:p>
          <a:p>
            <a:pPr marL="228600" indent="-228600" eaLnBrk="1" fontAlgn="auto" hangingPunct="1">
              <a:spcBef>
                <a:spcPts val="0"/>
              </a:spcBef>
              <a:spcAft>
                <a:spcPts val="0"/>
              </a:spcAft>
              <a:buFont typeface="+mj-lt"/>
              <a:buAutoNum type="arabicPeriod"/>
              <a:defRPr/>
            </a:pPr>
            <a:r>
              <a:rPr lang="en-US" dirty="0" smtClean="0"/>
              <a:t>Enter text in the text box. (</a:t>
            </a:r>
            <a:r>
              <a:rPr lang="en-US" b="1" dirty="0" smtClean="0"/>
              <a:t>Note:</a:t>
            </a:r>
            <a:r>
              <a:rPr lang="en-US" dirty="0" smtClean="0"/>
              <a:t> You may want to add a bullet point at the end of your text, as in the example above. On the </a:t>
            </a:r>
            <a:r>
              <a:rPr lang="en-US" b="1" dirty="0" smtClean="0"/>
              <a:t>Insert</a:t>
            </a:r>
            <a:r>
              <a:rPr lang="en-US" dirty="0" smtClean="0"/>
              <a:t> tab, in the </a:t>
            </a:r>
            <a:r>
              <a:rPr lang="en-US" b="1" dirty="0" smtClean="0"/>
              <a:t>Text</a:t>
            </a:r>
            <a:r>
              <a:rPr lang="en-US" dirty="0" smtClean="0"/>
              <a:t> group, click </a:t>
            </a:r>
            <a:r>
              <a:rPr lang="en-US" b="1" dirty="0" smtClean="0"/>
              <a:t>Symbol</a:t>
            </a:r>
            <a:r>
              <a:rPr lang="en-US" dirty="0" smtClean="0"/>
              <a:t>. In the </a:t>
            </a:r>
            <a:r>
              <a:rPr lang="en-US" b="1" dirty="0" smtClean="0"/>
              <a:t>Symbol</a:t>
            </a:r>
            <a:r>
              <a:rPr lang="en-US" dirty="0" smtClean="0"/>
              <a:t> dialog box, in the </a:t>
            </a:r>
            <a:r>
              <a:rPr lang="en-US" b="1" dirty="0" smtClean="0"/>
              <a:t>Font</a:t>
            </a:r>
            <a:r>
              <a:rPr lang="en-US" dirty="0" smtClean="0"/>
              <a:t> list, select </a:t>
            </a:r>
            <a:r>
              <a:rPr lang="en-US" b="1" dirty="0" smtClean="0"/>
              <a:t>(normal text)</a:t>
            </a:r>
            <a:r>
              <a:rPr lang="en-US" dirty="0" smtClean="0"/>
              <a:t>. In the </a:t>
            </a:r>
            <a:r>
              <a:rPr lang="en-US" b="1" dirty="0" smtClean="0"/>
              <a:t>Subset</a:t>
            </a:r>
            <a:r>
              <a:rPr lang="en-US" dirty="0" smtClean="0"/>
              <a:t> list, select </a:t>
            </a:r>
            <a:r>
              <a:rPr lang="en-US" b="1" dirty="0" smtClean="0"/>
              <a:t>General Punctuation</a:t>
            </a:r>
            <a:r>
              <a:rPr lang="en-US" dirty="0" smtClean="0"/>
              <a:t>. In the </a:t>
            </a:r>
            <a:r>
              <a:rPr lang="en-US" b="1" dirty="0" smtClean="0"/>
              <a:t>Character Code </a:t>
            </a:r>
            <a:r>
              <a:rPr lang="en-US" dirty="0" smtClean="0"/>
              <a:t>box, enter </a:t>
            </a:r>
            <a:r>
              <a:rPr lang="en-US" b="1" dirty="0" smtClean="0"/>
              <a:t>2022</a:t>
            </a:r>
            <a:r>
              <a:rPr lang="en-US" dirty="0" smtClean="0"/>
              <a:t> to select </a:t>
            </a:r>
            <a:r>
              <a:rPr lang="en-US" b="1" dirty="0" smtClean="0"/>
              <a:t>BULLET</a:t>
            </a:r>
            <a:r>
              <a:rPr lang="en-US" dirty="0" smtClean="0"/>
              <a:t>, and then click </a:t>
            </a:r>
            <a:r>
              <a:rPr lang="en-US" b="1" dirty="0" smtClean="0"/>
              <a:t>Insert</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text. On the </a:t>
            </a:r>
            <a:r>
              <a:rPr lang="en-US" b="1" dirty="0" smtClean="0"/>
              <a:t>Home</a:t>
            </a:r>
            <a:r>
              <a:rPr lang="en-US" dirty="0" smtClean="0"/>
              <a:t> tab, in the </a:t>
            </a:r>
            <a:r>
              <a:rPr lang="en-US" b="1" dirty="0" smtClean="0"/>
              <a:t>Font</a:t>
            </a:r>
            <a:r>
              <a:rPr lang="en-US" dirty="0" smtClean="0"/>
              <a:t> group,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Font</a:t>
            </a:r>
            <a:r>
              <a:rPr lang="en-US" dirty="0" smtClean="0"/>
              <a:t> list, select </a:t>
            </a:r>
            <a:r>
              <a:rPr lang="en-US" b="1" dirty="0" smtClean="0"/>
              <a:t>Gill Sans MT</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Font Size </a:t>
            </a:r>
            <a:r>
              <a:rPr lang="en-US" dirty="0" smtClean="0"/>
              <a:t>list, select </a:t>
            </a:r>
            <a:r>
              <a:rPr lang="en-US" b="1" dirty="0" smtClean="0"/>
              <a:t>36</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a:t>
            </a:r>
            <a:r>
              <a:rPr lang="en-US" b="1" dirty="0" smtClean="0"/>
              <a:t>Bold</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arrow next to </a:t>
            </a:r>
            <a:r>
              <a:rPr lang="en-US" b="1" dirty="0" smtClean="0"/>
              <a:t>Font</a:t>
            </a:r>
            <a:r>
              <a:rPr lang="en-US" dirty="0" smtClean="0"/>
              <a:t>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 </a:t>
            </a:r>
            <a:r>
              <a:rPr lang="en-US" dirty="0" smtClean="0"/>
              <a:t>to align the text left in the text box. (</a:t>
            </a:r>
            <a:r>
              <a:rPr lang="en-US" b="1" dirty="0" smtClean="0"/>
              <a:t>Note:</a:t>
            </a:r>
            <a:r>
              <a:rPr lang="en-US" dirty="0" smtClean="0"/>
              <a:t> If the text wraps to more than one line, drag the adjustment handles on the text box to widen it until the text fits on one line.)</a:t>
            </a:r>
          </a:p>
          <a:p>
            <a:pPr marL="228600" indent="-228600" eaLnBrk="1" fontAlgn="auto" hangingPunct="1">
              <a:spcBef>
                <a:spcPts val="0"/>
              </a:spcBef>
              <a:spcAft>
                <a:spcPts val="0"/>
              </a:spcAft>
              <a:buFont typeface="+mj-lt"/>
              <a:buAutoNum type="arabicPeriod"/>
              <a:defRPr/>
            </a:pPr>
            <a:r>
              <a:rPr lang="en-US" dirty="0" smtClean="0"/>
              <a:t>Drag the text box to the left of the lower left edge of the slide. (</a:t>
            </a:r>
            <a:r>
              <a:rPr lang="en-US" b="1" dirty="0" smtClean="0"/>
              <a:t>Note: </a:t>
            </a:r>
            <a:r>
              <a:rPr lang="en-US" dirty="0" smtClean="0"/>
              <a:t>To see beyond the edges of the slide, on the </a:t>
            </a:r>
            <a:r>
              <a:rPr lang="en-US" b="1" dirty="0" smtClean="0"/>
              <a:t>View</a:t>
            </a:r>
            <a:r>
              <a:rPr lang="en-US" dirty="0" smtClean="0"/>
              <a:t> tab, click </a:t>
            </a:r>
            <a:r>
              <a:rPr lang="en-US" b="1" dirty="0" smtClean="0"/>
              <a:t>Zoom</a:t>
            </a:r>
            <a:r>
              <a:rPr lang="en-US" dirty="0" smtClean="0"/>
              <a:t>, and then in the </a:t>
            </a:r>
            <a:r>
              <a:rPr lang="en-US" b="1" dirty="0" smtClean="0"/>
              <a:t>Zoom</a:t>
            </a:r>
            <a:r>
              <a:rPr lang="en-US" dirty="0" smtClean="0"/>
              <a:t> dialog box, in the </a:t>
            </a:r>
            <a:r>
              <a:rPr lang="en-US" b="1" dirty="0" smtClean="0"/>
              <a:t>Percent</a:t>
            </a:r>
            <a:r>
              <a:rPr lang="en-US" dirty="0" smtClean="0"/>
              <a:t> box, enter </a:t>
            </a:r>
            <a:r>
              <a:rPr lang="en-US" b="1" dirty="0" smtClean="0"/>
              <a:t>40%</a:t>
            </a:r>
            <a:r>
              <a:rPr lang="en-US" dirty="0" smtClean="0"/>
              <a:t>.) </a:t>
            </a:r>
          </a:p>
          <a:p>
            <a:pPr marL="228600" indent="-228600" eaLnBrk="1" fontAlgn="auto" hangingPunct="1">
              <a:spcBef>
                <a:spcPts val="0"/>
              </a:spcBef>
              <a:spcAft>
                <a:spcPts val="0"/>
              </a:spcAft>
              <a:buFont typeface="+mj-lt"/>
              <a:buAutoNum type="arabicPeriod"/>
              <a:defRPr/>
            </a:pPr>
            <a:endParaRPr lang="en-US" dirty="0" smtClean="0"/>
          </a:p>
          <a:p>
            <a:pPr marL="228600" indent="-228600" eaLnBrk="1" fontAlgn="auto" hangingPunct="1">
              <a:spcBef>
                <a:spcPts val="0"/>
              </a:spcBef>
              <a:spcAft>
                <a:spcPts val="0"/>
              </a:spcAft>
              <a:buFont typeface="+mj-lt"/>
              <a:buAutoNum type="arabicPeriod"/>
              <a:defRPr/>
            </a:pPr>
            <a:endParaRPr lang="en-US" dirty="0" smtClean="0"/>
          </a:p>
          <a:p>
            <a:pPr marL="228600" indent="-228600" eaLnBrk="1" fontAlgn="auto" hangingPunct="1">
              <a:spcBef>
                <a:spcPts val="0"/>
              </a:spcBef>
              <a:spcAft>
                <a:spcPts val="0"/>
              </a:spcAft>
              <a:buFont typeface="+mj-lt"/>
              <a:buNone/>
              <a:defRPr/>
            </a:pPr>
            <a:r>
              <a:rPr lang="en-US" dirty="0" smtClean="0"/>
              <a:t>To reproduce the animation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Animations</a:t>
            </a:r>
            <a:r>
              <a:rPr lang="en-US" dirty="0" smtClean="0"/>
              <a:t> tab, in the </a:t>
            </a:r>
            <a:r>
              <a:rPr lang="en-US" b="1" dirty="0" smtClean="0"/>
              <a:t>Animations</a:t>
            </a:r>
            <a:r>
              <a:rPr lang="en-US" dirty="0" smtClean="0"/>
              <a:t> group, click </a:t>
            </a:r>
            <a:r>
              <a:rPr lang="en-US" b="1" dirty="0" smtClean="0"/>
              <a:t>Custom Animation</a:t>
            </a:r>
            <a:r>
              <a:rPr lang="en-US" dirty="0" smtClean="0"/>
              <a:t>.</a:t>
            </a:r>
          </a:p>
          <a:p>
            <a:pPr marL="228600" indent="-228600" eaLnBrk="1" hangingPunct="1">
              <a:buFont typeface="+mj-lt"/>
              <a:buAutoNum type="arabicPeriod"/>
              <a:defRPr/>
            </a:pPr>
            <a:r>
              <a:rPr lang="en-US" dirty="0" smtClean="0"/>
              <a:t>On the slide, select the text box. In the </a:t>
            </a:r>
            <a:r>
              <a:rPr lang="en-US" b="1" dirty="0" smtClean="0"/>
              <a:t>Custom</a:t>
            </a:r>
            <a:r>
              <a:rPr lang="en-US" dirty="0" smtClean="0"/>
              <a:t> </a:t>
            </a:r>
            <a:r>
              <a:rPr lang="en-US" b="1" dirty="0" smtClean="0"/>
              <a:t>Animation</a:t>
            </a:r>
            <a:r>
              <a:rPr lang="en-US" dirty="0" smtClean="0"/>
              <a:t> task pane,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Add</a:t>
            </a:r>
            <a:r>
              <a:rPr lang="en-US" dirty="0" smtClean="0"/>
              <a:t> </a:t>
            </a:r>
            <a:r>
              <a:rPr lang="en-US" b="1" dirty="0" smtClean="0"/>
              <a:t>Effect</a:t>
            </a:r>
            <a:r>
              <a:rPr lang="en-US" dirty="0" smtClean="0"/>
              <a:t>, point to </a:t>
            </a:r>
            <a:r>
              <a:rPr lang="en-US" b="1" dirty="0" smtClean="0"/>
              <a:t>Entrance</a:t>
            </a:r>
            <a:r>
              <a:rPr lang="en-US" dirty="0" smtClean="0"/>
              <a:t>, and then click </a:t>
            </a:r>
            <a:r>
              <a:rPr lang="en-US" b="1" dirty="0" smtClean="0"/>
              <a:t>More Effects</a:t>
            </a:r>
            <a:r>
              <a:rPr lang="en-US" dirty="0" smtClean="0"/>
              <a:t>.</a:t>
            </a:r>
            <a:r>
              <a:rPr lang="en-US" b="1" dirty="0" smtClean="0"/>
              <a:t> </a:t>
            </a:r>
            <a:r>
              <a:rPr lang="en-US" dirty="0" smtClean="0"/>
              <a:t>In the </a:t>
            </a:r>
            <a:r>
              <a:rPr lang="en-US" b="1" dirty="0" smtClean="0"/>
              <a:t>Add Entrance Effect</a:t>
            </a:r>
            <a:r>
              <a:rPr lang="en-US" dirty="0" smtClean="0"/>
              <a:t> dialog box, under </a:t>
            </a:r>
            <a:r>
              <a:rPr lang="en-US" b="1" dirty="0" smtClean="0"/>
              <a:t>Basic</a:t>
            </a:r>
            <a:r>
              <a:rPr lang="en-US" dirty="0" smtClean="0"/>
              <a:t>, click </a:t>
            </a:r>
            <a:r>
              <a:rPr lang="en-US" b="1" dirty="0" smtClean="0"/>
              <a:t>Fly In</a:t>
            </a:r>
            <a:r>
              <a:rPr lang="en-US" dirty="0" smtClean="0"/>
              <a:t>. </a:t>
            </a:r>
          </a:p>
          <a:p>
            <a:pPr marL="685800" lvl="1" indent="-228600" eaLnBrk="1" hangingPunct="1">
              <a:buFont typeface="+mj-lt"/>
              <a:buAutoNum type="arabicPeriod"/>
              <a:defRPr/>
            </a:pPr>
            <a:r>
              <a:rPr lang="en-US" dirty="0" smtClean="0"/>
              <a:t>Select the animation effect (fly-in effect for the text box). Click the arrow to the right of the select effect, and then click </a:t>
            </a:r>
            <a:r>
              <a:rPr lang="en-US" b="1" dirty="0" smtClean="0"/>
              <a:t>Effect Options</a:t>
            </a:r>
            <a:r>
              <a:rPr lang="en-US" dirty="0" smtClean="0"/>
              <a:t>. In the </a:t>
            </a:r>
            <a:r>
              <a:rPr lang="en-US" b="1" dirty="0" smtClean="0"/>
              <a:t>Fly In </a:t>
            </a:r>
            <a:r>
              <a:rPr lang="en-US" dirty="0" smtClean="0"/>
              <a:t>dialog box, do the following:</a:t>
            </a:r>
          </a:p>
          <a:p>
            <a:pPr marL="1143000" lvl="2" indent="-228600" eaLnBrk="1" fontAlgn="auto" hangingPunct="1">
              <a:spcBef>
                <a:spcPts val="0"/>
              </a:spcBef>
              <a:spcAft>
                <a:spcPts val="0"/>
              </a:spcAft>
              <a:buFont typeface="Arial" pitchFamily="34" charset="0"/>
              <a:buChar char="•"/>
              <a:defRPr/>
            </a:pPr>
            <a:r>
              <a:rPr lang="en-US" dirty="0" smtClean="0"/>
              <a:t>On the </a:t>
            </a:r>
            <a:r>
              <a:rPr lang="en-US" b="1" dirty="0" smtClean="0"/>
              <a:t>Effect</a:t>
            </a:r>
            <a:r>
              <a:rPr lang="en-US" dirty="0" smtClean="0"/>
              <a:t> tab, in the </a:t>
            </a:r>
            <a:r>
              <a:rPr lang="en-US" b="1" dirty="0" smtClean="0"/>
              <a:t>Direction </a:t>
            </a:r>
            <a:r>
              <a:rPr lang="en-US" dirty="0" smtClean="0"/>
              <a:t>list, select </a:t>
            </a:r>
            <a:r>
              <a:rPr lang="en-US" b="1" dirty="0" smtClean="0"/>
              <a:t>From Right</a:t>
            </a:r>
            <a:r>
              <a:rPr lang="en-US" dirty="0" smtClean="0"/>
              <a:t>.</a:t>
            </a:r>
          </a:p>
          <a:p>
            <a:pPr marL="1143000" lvl="2" indent="-228600" eaLnBrk="1" hangingPunct="1">
              <a:buFont typeface="Arial" pitchFamily="34" charset="0"/>
              <a:buChar char="•"/>
              <a:defRPr/>
            </a:pPr>
            <a:r>
              <a:rPr lang="en-US" dirty="0" smtClean="0"/>
              <a:t>On the </a:t>
            </a:r>
            <a:r>
              <a:rPr lang="en-US" b="1" dirty="0" smtClean="0"/>
              <a:t>Timing</a:t>
            </a:r>
            <a:r>
              <a:rPr lang="en-US" dirty="0" smtClean="0"/>
              <a:t> tab, do the following:</a:t>
            </a:r>
          </a:p>
          <a:p>
            <a:pPr marL="1600200" lvl="3" indent="-228600" eaLnBrk="1" hangingPunct="1">
              <a:buFont typeface="Arial" pitchFamily="34" charset="0"/>
              <a:buChar char="•"/>
              <a:defRPr/>
            </a:pPr>
            <a:r>
              <a:rPr lang="en-US" dirty="0" smtClean="0"/>
              <a:t>In the </a:t>
            </a:r>
            <a:r>
              <a:rPr lang="en-US" b="1" dirty="0" smtClean="0"/>
              <a:t>Start</a:t>
            </a:r>
            <a:r>
              <a:rPr lang="en-US" dirty="0" smtClean="0"/>
              <a:t> list, select </a:t>
            </a:r>
            <a:r>
              <a:rPr lang="en-US" b="1" dirty="0" smtClean="0"/>
              <a:t>With Previous</a:t>
            </a:r>
            <a:r>
              <a:rPr lang="en-US" dirty="0" smtClean="0"/>
              <a:t>.</a:t>
            </a:r>
          </a:p>
          <a:p>
            <a:pPr marL="1600200" lvl="3" indent="-228600" eaLnBrk="1" hangingPunct="1">
              <a:buFont typeface="Arial" pitchFamily="34" charset="0"/>
              <a:buChar char="•"/>
              <a:defRPr/>
            </a:pPr>
            <a:r>
              <a:rPr lang="en-US" dirty="0" smtClean="0"/>
              <a:t>In the </a:t>
            </a:r>
            <a:r>
              <a:rPr lang="en-US" b="1" dirty="0" smtClean="0"/>
              <a:t>Speed</a:t>
            </a:r>
            <a:r>
              <a:rPr lang="en-US" dirty="0" smtClean="0"/>
              <a:t> box, enter </a:t>
            </a:r>
            <a:r>
              <a:rPr lang="en-US" b="1" dirty="0" smtClean="0"/>
              <a:t>16 seconds</a:t>
            </a:r>
            <a:r>
              <a:rPr lang="en-US" dirty="0" smtClean="0"/>
              <a:t>.</a:t>
            </a:r>
          </a:p>
          <a:p>
            <a:pPr marL="1600200" lvl="3" indent="-228600" eaLnBrk="1" hangingPunct="1">
              <a:buFont typeface="Arial" pitchFamily="34" charset="0"/>
              <a:buChar char="•"/>
              <a:defRPr/>
            </a:pPr>
            <a:r>
              <a:rPr lang="en-US" dirty="0" smtClean="0"/>
              <a:t>In the </a:t>
            </a:r>
            <a:r>
              <a:rPr lang="en-US" b="1" dirty="0" smtClean="0"/>
              <a:t>Repeat</a:t>
            </a:r>
            <a:r>
              <a:rPr lang="en-US" dirty="0" smtClean="0"/>
              <a:t> list, select </a:t>
            </a:r>
            <a:r>
              <a:rPr lang="en-US" b="1" dirty="0" smtClean="0"/>
              <a:t>Until End of Slide</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slide, select the text box.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Custom</a:t>
            </a:r>
            <a:r>
              <a:rPr lang="en-US" dirty="0" smtClean="0"/>
              <a:t> </a:t>
            </a:r>
            <a:r>
              <a:rPr lang="en-US" b="1" dirty="0" smtClean="0"/>
              <a:t>Animation</a:t>
            </a:r>
            <a:r>
              <a:rPr lang="en-US" dirty="0" smtClean="0"/>
              <a:t> task pane, select the second animation effect (fly-in effect for the second text box). Click the arrow to the right of the selected effect, and then click </a:t>
            </a:r>
            <a:r>
              <a:rPr lang="en-US" b="1" dirty="0" smtClean="0"/>
              <a:t>Timing</a:t>
            </a:r>
            <a:r>
              <a:rPr lang="en-US" dirty="0" smtClean="0"/>
              <a:t>. In the </a:t>
            </a:r>
            <a:r>
              <a:rPr lang="en-US" b="1" dirty="0" smtClean="0"/>
              <a:t>Fly In</a:t>
            </a:r>
            <a:r>
              <a:rPr lang="en-US" dirty="0" smtClean="0"/>
              <a:t> dialog box, on the </a:t>
            </a:r>
            <a:r>
              <a:rPr lang="en-US" b="1" dirty="0" smtClean="0"/>
              <a:t>Timing</a:t>
            </a:r>
            <a:r>
              <a:rPr lang="en-US" dirty="0" smtClean="0"/>
              <a:t> tab, in the </a:t>
            </a:r>
            <a:r>
              <a:rPr lang="en-US" b="1" dirty="0" smtClean="0"/>
              <a:t>Delay</a:t>
            </a:r>
            <a:r>
              <a:rPr lang="en-US" dirty="0" smtClean="0"/>
              <a:t> box, enter </a:t>
            </a:r>
            <a:r>
              <a:rPr lang="en-US" b="1" dirty="0" smtClean="0"/>
              <a:t>8</a:t>
            </a:r>
            <a:r>
              <a:rPr lang="en-US" dirty="0" smtClean="0"/>
              <a:t>. (</a:t>
            </a:r>
            <a:r>
              <a:rPr lang="en-US" b="1" dirty="0" smtClean="0"/>
              <a:t>Note:</a:t>
            </a:r>
            <a:r>
              <a:rPr lang="en-US" dirty="0" smtClean="0"/>
              <a:t> You may need to adjust the delay time if the length of your text is different than the example above.)</a:t>
            </a:r>
          </a:p>
          <a:p>
            <a:pPr marL="228600" indent="-228600" eaLnBrk="1" fontAlgn="auto" hangingPunct="1">
              <a:spcBef>
                <a:spcPts val="0"/>
              </a:spcBef>
              <a:spcAft>
                <a:spcPts val="0"/>
              </a:spcAft>
              <a:buFont typeface="+mj-lt"/>
              <a:buAutoNum type="arabicPeriod"/>
              <a:defRPr/>
            </a:pPr>
            <a:r>
              <a:rPr lang="en-US" dirty="0" smtClean="0"/>
              <a:t>On the slide, drag the second text box on top of the first text box.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 and Visibility </a:t>
            </a:r>
            <a:r>
              <a:rPr lang="en-US" dirty="0" smtClean="0"/>
              <a:t>pane, press and hold CTRL, and then select both text boxes.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Selected Objects</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Center</a:t>
            </a:r>
            <a:r>
              <a:rPr lang="en-US" dirty="0" smtClean="0"/>
              <a:t>.</a:t>
            </a:r>
          </a:p>
          <a:p>
            <a:pPr marL="228600" indent="-228600" eaLnBrk="1" fontAlgn="auto" hangingPunct="1">
              <a:spcBef>
                <a:spcPts val="0"/>
              </a:spcBef>
              <a:spcAft>
                <a:spcPts val="0"/>
              </a:spcAft>
              <a:buFont typeface="+mj-lt"/>
              <a:buAutoNum type="arabicPeriod"/>
              <a:defRPr/>
            </a:pPr>
            <a:endParaRPr lang="en-US" dirty="0" smtClean="0"/>
          </a:p>
          <a:p>
            <a:pPr eaLnBrk="1" hangingPunct="1">
              <a:defRPr/>
            </a:pPr>
            <a:endParaRPr lang="en-US" dirty="0" smtClean="0"/>
          </a:p>
          <a:p>
            <a:pPr eaLnBrk="1" hangingPunct="1">
              <a:defRPr/>
            </a:pPr>
            <a:r>
              <a:rPr lang="en-US" dirty="0" smtClean="0"/>
              <a:t>To reproduce the background effects on this slide, do the following: </a:t>
            </a:r>
          </a:p>
          <a:p>
            <a:pPr marL="228600" indent="-228600" eaLnBrk="1" fontAlgn="auto" hangingPunct="1">
              <a:spcBef>
                <a:spcPts val="0"/>
              </a:spcBef>
              <a:spcAft>
                <a:spcPts val="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and then select </a:t>
            </a:r>
            <a:r>
              <a:rPr lang="en-US" b="1" dirty="0" smtClean="0"/>
              <a:t>Picture or texture fill</a:t>
            </a:r>
            <a:r>
              <a:rPr lang="en-US" dirty="0" smtClean="0"/>
              <a:t> in the </a:t>
            </a:r>
            <a:r>
              <a:rPr lang="en-US" b="1" dirty="0" smtClean="0"/>
              <a:t>Fill</a:t>
            </a:r>
            <a:r>
              <a:rPr lang="en-US" dirty="0" smtClean="0"/>
              <a:t> pane. Under </a:t>
            </a:r>
            <a:r>
              <a:rPr lang="en-US" b="1" dirty="0" smtClean="0"/>
              <a:t>Insert from</a:t>
            </a:r>
            <a:r>
              <a:rPr lang="en-US" dirty="0" smtClean="0"/>
              <a:t>, click </a:t>
            </a:r>
            <a:r>
              <a:rPr lang="en-US" b="1" dirty="0" smtClean="0"/>
              <a:t>File</a:t>
            </a:r>
            <a:r>
              <a:rPr lang="en-US" dirty="0" smtClean="0"/>
              <a:t>. In the </a:t>
            </a:r>
            <a:r>
              <a:rPr lang="en-US" b="1" dirty="0" smtClean="0"/>
              <a:t>Insert Picture </a:t>
            </a:r>
            <a:r>
              <a:rPr lang="en-US" dirty="0" smtClean="0"/>
              <a:t>dialog box, select a picture, and then click </a:t>
            </a:r>
            <a:r>
              <a:rPr lang="en-US" b="1" dirty="0" smtClean="0"/>
              <a:t>Insert</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spcBef>
                <a:spcPts val="0"/>
              </a:spcBef>
              <a:spcAft>
                <a:spcPts val="0"/>
              </a:spcAft>
              <a:buFont typeface="+mj-lt"/>
              <a:buAutoNum type="arabicPeriod"/>
              <a:defRPr/>
            </a:pPr>
            <a:r>
              <a:rPr lang="en-US" dirty="0" smtClean="0"/>
              <a:t>Select the rectangle.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Shape Height</a:t>
            </a:r>
            <a:r>
              <a:rPr lang="en-US" dirty="0" smtClean="0"/>
              <a:t> box, enter </a:t>
            </a:r>
            <a:r>
              <a:rPr lang="en-US" b="1" dirty="0" smtClean="0"/>
              <a:t>7.5”</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Shape Width</a:t>
            </a:r>
            <a:r>
              <a:rPr lang="en-US" dirty="0" smtClean="0"/>
              <a:t> box, enter </a:t>
            </a:r>
            <a:r>
              <a:rPr lang="en-US" b="1" dirty="0" smtClean="0"/>
              <a:t>1”</a:t>
            </a:r>
            <a:r>
              <a:rPr lang="en-US" dirty="0" smtClean="0"/>
              <a:t>.</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Shape Styles</a:t>
            </a:r>
            <a:r>
              <a:rPr lang="en-US" dirty="0" smtClean="0"/>
              <a:t> group, click the arrow next to </a:t>
            </a:r>
            <a:r>
              <a:rPr lang="en-US" b="1" dirty="0" smtClean="0"/>
              <a:t>Shape</a:t>
            </a:r>
            <a:r>
              <a:rPr lang="en-US" dirty="0" smtClean="0"/>
              <a:t> </a:t>
            </a:r>
            <a:r>
              <a:rPr lang="en-US" b="1" dirty="0" smtClean="0"/>
              <a:t>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Fill</a:t>
            </a:r>
            <a:r>
              <a:rPr lang="en-US" dirty="0" smtClean="0"/>
              <a:t>, point to </a:t>
            </a:r>
            <a:r>
              <a:rPr lang="en-US" b="1" dirty="0" smtClean="0"/>
              <a:t>Gradient</a:t>
            </a:r>
            <a:r>
              <a:rPr lang="en-US" dirty="0" smtClean="0"/>
              <a:t>, and then click </a:t>
            </a:r>
            <a:r>
              <a:rPr lang="en-US" b="1" dirty="0" smtClean="0"/>
              <a:t>More Gradients</a:t>
            </a:r>
            <a:r>
              <a:rPr lang="en-US" dirty="0" smtClean="0"/>
              <a:t>.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85800" lvl="1" indent="-228600" eaLnBrk="1" hangingPunct="1">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hangingPunct="1">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Right </a:t>
            </a:r>
            <a:r>
              <a:rPr lang="en-US" dirty="0" smtClean="0"/>
              <a:t>(first row, fourth option from the left).</a:t>
            </a:r>
          </a:p>
          <a:p>
            <a:pPr marL="685800" lvl="1" indent="-228600" eaLnBrk="1" hangingPunct="1">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hangingPunct="1">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eaLnBrk="1" hangingPunct="1">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hangingPunct="1">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eaLnBrk="1" hangingPunct="1">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Black, Text 1 </a:t>
            </a:r>
            <a:r>
              <a:rPr lang="en-US" dirty="0" smtClean="0"/>
              <a:t>(first row, second option from the left).</a:t>
            </a:r>
          </a:p>
          <a:p>
            <a:pPr marL="1143000" lvl="2" indent="-228600" eaLnBrk="1" hangingPunct="1">
              <a:buFont typeface="Arial" pitchFamily="34" charset="0"/>
              <a:buChar char="•"/>
              <a:defRPr/>
            </a:pPr>
            <a:r>
              <a:rPr lang="en-US" dirty="0" smtClean="0"/>
              <a:t>In the </a:t>
            </a:r>
            <a:r>
              <a:rPr lang="en-US" b="1" dirty="0" smtClean="0"/>
              <a:t>Transparency</a:t>
            </a:r>
            <a:r>
              <a:rPr lang="en-US" dirty="0" smtClean="0"/>
              <a:t> box, enter </a:t>
            </a:r>
            <a:r>
              <a:rPr lang="en-US" b="1" dirty="0" smtClean="0"/>
              <a:t>0%</a:t>
            </a:r>
            <a:r>
              <a:rPr lang="en-US" dirty="0" smtClean="0"/>
              <a:t>.</a:t>
            </a:r>
          </a:p>
          <a:p>
            <a:pPr marL="685800" lvl="1" indent="-228600" eaLnBrk="1" hangingPunct="1">
              <a:buFont typeface="Arial" pitchFamily="34" charset="0"/>
              <a:buChar char="•"/>
              <a:defRPr/>
            </a:pPr>
            <a:r>
              <a:rPr lang="en-US" dirty="0" smtClean="0"/>
              <a:t>Select </a:t>
            </a:r>
            <a:r>
              <a:rPr lang="en-US" b="1" dirty="0" smtClean="0"/>
              <a:t>Stop 2 </a:t>
            </a:r>
            <a:r>
              <a:rPr lang="en-US" dirty="0" smtClean="0"/>
              <a:t>from the list, and then do the following: </a:t>
            </a:r>
          </a:p>
          <a:p>
            <a:pPr marL="1143000" lvl="2" indent="-228600" eaLnBrk="1" hangingPunct="1">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Black, Text 1, </a:t>
            </a:r>
            <a:r>
              <a:rPr lang="en-US" dirty="0" smtClean="0"/>
              <a:t>(first row, second option from the left). </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slide, select the rectangle.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to Slide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Left</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duplicate rectangle. 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Fill</a:t>
            </a:r>
            <a:r>
              <a:rPr lang="en-US" dirty="0" smtClean="0"/>
              <a:t>, point to </a:t>
            </a:r>
            <a:r>
              <a:rPr lang="en-US" b="1" dirty="0" smtClean="0"/>
              <a:t>Gradient</a:t>
            </a:r>
            <a:r>
              <a:rPr lang="en-US" dirty="0" smtClean="0"/>
              <a:t>, and then click </a:t>
            </a:r>
            <a:r>
              <a:rPr lang="en-US" b="1" dirty="0" smtClean="0"/>
              <a:t>Linear Left </a:t>
            </a:r>
            <a:r>
              <a:rPr lang="en-US" dirty="0" smtClean="0"/>
              <a:t>(second row, third option from the left).</a:t>
            </a:r>
          </a:p>
          <a:p>
            <a:pPr marL="228600" indent="-228600" eaLnBrk="1" fontAlgn="auto" hangingPunct="1">
              <a:spcBef>
                <a:spcPts val="0"/>
              </a:spcBef>
              <a:spcAft>
                <a:spcPts val="0"/>
              </a:spcAft>
              <a:buFont typeface="+mj-lt"/>
              <a:buAutoNum type="arabicPeriod"/>
              <a:defRPr/>
            </a:pPr>
            <a:r>
              <a:rPr lang="en-US" dirty="0" smtClean="0"/>
              <a:t>With the duplicate rectangle still selected,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to Slide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Right</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228600" indent="-228600" eaLnBrk="1" fontAlgn="auto" hangingPunct="1">
              <a:spcBef>
                <a:spcPts val="0"/>
              </a:spcBef>
              <a:spcAft>
                <a:spcPts val="0"/>
              </a:spcAft>
              <a:buFont typeface="+mj-lt"/>
              <a:buNone/>
              <a:defRPr/>
            </a:pPr>
            <a:endParaRPr lang="en-US" dirty="0" smtClean="0"/>
          </a:p>
        </p:txBody>
      </p:sp>
      <p:sp>
        <p:nvSpPr>
          <p:cNvPr id="25603" name="Slide Image Placeholder 4"/>
          <p:cNvSpPr>
            <a:spLocks noGrp="1" noRot="1" noChangeAspect="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1142640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23</a:t>
            </a:fld>
            <a:endParaRPr lang="en-US"/>
          </a:p>
        </p:txBody>
      </p:sp>
    </p:spTree>
    <p:extLst>
      <p:ext uri="{BB962C8B-B14F-4D97-AF65-F5344CB8AC3E}">
        <p14:creationId xmlns:p14="http://schemas.microsoft.com/office/powerpoint/2010/main" val="3558038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25</a:t>
            </a:fld>
            <a:endParaRPr lang="en-US"/>
          </a:p>
        </p:txBody>
      </p:sp>
    </p:spTree>
    <p:extLst>
      <p:ext uri="{BB962C8B-B14F-4D97-AF65-F5344CB8AC3E}">
        <p14:creationId xmlns:p14="http://schemas.microsoft.com/office/powerpoint/2010/main" val="424790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26</a:t>
            </a:fld>
            <a:endParaRPr lang="en-US"/>
          </a:p>
        </p:txBody>
      </p:sp>
    </p:spTree>
    <p:extLst>
      <p:ext uri="{BB962C8B-B14F-4D97-AF65-F5344CB8AC3E}">
        <p14:creationId xmlns:p14="http://schemas.microsoft.com/office/powerpoint/2010/main" val="1357335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27</a:t>
            </a:fld>
            <a:endParaRPr lang="en-US"/>
          </a:p>
        </p:txBody>
      </p:sp>
    </p:spTree>
    <p:extLst>
      <p:ext uri="{BB962C8B-B14F-4D97-AF65-F5344CB8AC3E}">
        <p14:creationId xmlns:p14="http://schemas.microsoft.com/office/powerpoint/2010/main" val="3971412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28</a:t>
            </a:fld>
            <a:endParaRPr lang="en-US"/>
          </a:p>
        </p:txBody>
      </p:sp>
    </p:spTree>
    <p:extLst>
      <p:ext uri="{BB962C8B-B14F-4D97-AF65-F5344CB8AC3E}">
        <p14:creationId xmlns:p14="http://schemas.microsoft.com/office/powerpoint/2010/main" val="953786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29</a:t>
            </a:fld>
            <a:endParaRPr lang="en-US"/>
          </a:p>
        </p:txBody>
      </p:sp>
    </p:spTree>
    <p:extLst>
      <p:ext uri="{BB962C8B-B14F-4D97-AF65-F5344CB8AC3E}">
        <p14:creationId xmlns:p14="http://schemas.microsoft.com/office/powerpoint/2010/main" val="31407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30</a:t>
            </a:fld>
            <a:endParaRPr lang="en-US"/>
          </a:p>
        </p:txBody>
      </p:sp>
    </p:spTree>
    <p:extLst>
      <p:ext uri="{BB962C8B-B14F-4D97-AF65-F5344CB8AC3E}">
        <p14:creationId xmlns:p14="http://schemas.microsoft.com/office/powerpoint/2010/main" val="4006216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31</a:t>
            </a:fld>
            <a:endParaRPr lang="en-US"/>
          </a:p>
        </p:txBody>
      </p:sp>
    </p:spTree>
    <p:extLst>
      <p:ext uri="{BB962C8B-B14F-4D97-AF65-F5344CB8AC3E}">
        <p14:creationId xmlns:p14="http://schemas.microsoft.com/office/powerpoint/2010/main" val="1666057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33</a:t>
            </a:fld>
            <a:endParaRPr lang="en-US"/>
          </a:p>
        </p:txBody>
      </p:sp>
    </p:spTree>
    <p:extLst>
      <p:ext uri="{BB962C8B-B14F-4D97-AF65-F5344CB8AC3E}">
        <p14:creationId xmlns:p14="http://schemas.microsoft.com/office/powerpoint/2010/main" val="1181965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pPr>
              <a:defRPr/>
            </a:pPr>
            <a:r>
              <a:rPr lang="en-US" sz="1400" b="1" dirty="0" smtClean="0"/>
              <a:t>Picture with three text columns</a:t>
            </a:r>
          </a:p>
          <a:p>
            <a:pPr>
              <a:defRPr/>
            </a:pPr>
            <a:r>
              <a:rPr lang="en-US" sz="1400" dirty="0" smtClean="0"/>
              <a:t>(Intermediate)</a:t>
            </a:r>
          </a:p>
          <a:p>
            <a:pPr>
              <a:defRPr/>
            </a:pPr>
            <a:endParaRPr lang="en-US" dirty="0" smtClean="0"/>
          </a:p>
          <a:p>
            <a:pPr>
              <a:defRPr/>
            </a:pPr>
            <a:endParaRPr lang="en-US" dirty="0" smtClean="0"/>
          </a:p>
          <a:p>
            <a:pPr>
              <a:defRPr/>
            </a:pPr>
            <a:r>
              <a:rPr lang="en-US" dirty="0" smtClean="0"/>
              <a:t>To reproduce the picture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a:buFont typeface="+mj-lt"/>
              <a:buAutoNum type="arabicPeriod"/>
              <a:defRPr/>
            </a:pPr>
            <a:r>
              <a:rPr lang="en-US" dirty="0" smtClean="0"/>
              <a:t>On the </a:t>
            </a:r>
            <a:r>
              <a:rPr lang="en-US" b="1" dirty="0" smtClean="0"/>
              <a:t>Insert</a:t>
            </a:r>
            <a:r>
              <a:rPr lang="en-US" dirty="0" smtClean="0"/>
              <a:t> tab, in the </a:t>
            </a:r>
            <a:r>
              <a:rPr lang="en-US" b="1" dirty="0" smtClean="0"/>
              <a:t>Illustrations</a:t>
            </a:r>
            <a:r>
              <a:rPr lang="en-US" dirty="0" smtClean="0"/>
              <a:t> group, click </a:t>
            </a:r>
            <a:r>
              <a:rPr lang="en-US" b="1" dirty="0" smtClean="0"/>
              <a:t>Picture</a:t>
            </a:r>
            <a:r>
              <a:rPr lang="en-US" dirty="0" smtClean="0"/>
              <a:t>. </a:t>
            </a:r>
          </a:p>
          <a:p>
            <a:pPr marL="228600" indent="-228600">
              <a:buFont typeface="+mj-lt"/>
              <a:buAutoNum type="arabicPeriod"/>
              <a:defRPr/>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28600" indent="-228600">
              <a:buFont typeface="+mj-lt"/>
              <a:buAutoNum type="arabicPeriod"/>
              <a:defRPr/>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bottom right corner of the </a:t>
            </a:r>
            <a:r>
              <a:rPr lang="en-US" b="1" dirty="0" smtClean="0"/>
              <a:t>Size</a:t>
            </a:r>
            <a:r>
              <a:rPr lang="en-US" dirty="0" smtClean="0"/>
              <a:t> group, click the </a:t>
            </a:r>
            <a:r>
              <a:rPr lang="en-US" b="1" dirty="0" smtClean="0"/>
              <a:t>Size and Position </a:t>
            </a:r>
            <a:r>
              <a:rPr lang="en-US" dirty="0" smtClean="0"/>
              <a:t>dialog box launcher.</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Size and Position </a:t>
            </a:r>
            <a:r>
              <a:rPr lang="en-US" dirty="0" smtClean="0"/>
              <a:t> dialog box, on the </a:t>
            </a:r>
            <a:r>
              <a:rPr lang="en-US" b="1" dirty="0" smtClean="0"/>
              <a:t>Size</a:t>
            </a:r>
            <a:r>
              <a:rPr lang="en-US" dirty="0" smtClean="0"/>
              <a:t> tab, resize or crop the picture as needed so that under </a:t>
            </a:r>
            <a:r>
              <a:rPr lang="en-US" b="1" dirty="0" smtClean="0"/>
              <a:t>Size and rotate</a:t>
            </a:r>
            <a:r>
              <a:rPr lang="en-US" dirty="0" smtClean="0"/>
              <a:t>, the </a:t>
            </a:r>
            <a:r>
              <a:rPr lang="en-US" b="1" dirty="0" smtClean="0"/>
              <a:t>Height</a:t>
            </a:r>
            <a:r>
              <a:rPr lang="en-US" dirty="0" smtClean="0"/>
              <a:t> box is set to </a:t>
            </a:r>
            <a:r>
              <a:rPr lang="en-US" b="1" dirty="0" smtClean="0"/>
              <a:t>1.48”</a:t>
            </a:r>
            <a:r>
              <a:rPr lang="en-US" dirty="0" smtClean="0"/>
              <a:t> and the </a:t>
            </a:r>
            <a:r>
              <a:rPr lang="en-US" b="1" dirty="0" smtClean="0"/>
              <a:t>Width</a:t>
            </a:r>
            <a:r>
              <a:rPr lang="en-US" dirty="0" smtClean="0"/>
              <a:t> box is set to </a:t>
            </a:r>
            <a:r>
              <a:rPr lang="en-US" b="1" dirty="0" smtClean="0"/>
              <a:t>9.17”</a:t>
            </a:r>
            <a:r>
              <a:rPr lang="en-US" dirty="0" smtClean="0"/>
              <a:t>. Resize the picture under </a:t>
            </a:r>
            <a:r>
              <a:rPr lang="en-US" b="1" dirty="0" smtClean="0"/>
              <a:t>Size and rotate </a:t>
            </a:r>
            <a:r>
              <a:rPr lang="en-US" dirty="0" smtClean="0"/>
              <a:t>by entering values into the </a:t>
            </a:r>
            <a:r>
              <a:rPr lang="en-US" b="1" dirty="0" smtClean="0"/>
              <a:t>Height</a:t>
            </a:r>
            <a:r>
              <a:rPr lang="en-US" dirty="0" smtClean="0"/>
              <a:t> and </a:t>
            </a:r>
            <a:r>
              <a:rPr lang="en-US" b="1" dirty="0" smtClean="0"/>
              <a:t>Width</a:t>
            </a:r>
            <a:r>
              <a:rPr lang="en-US" dirty="0" smtClean="0"/>
              <a:t> boxes. Crop the picture under </a:t>
            </a:r>
            <a:r>
              <a:rPr lang="en-US" b="1" dirty="0" smtClean="0"/>
              <a:t>Crop from </a:t>
            </a:r>
            <a:r>
              <a:rPr lang="en-US" dirty="0" smtClean="0"/>
              <a:t>by entering values into the </a:t>
            </a:r>
            <a:r>
              <a:rPr lang="en-US" b="1" dirty="0" smtClean="0"/>
              <a:t>Left</a:t>
            </a:r>
            <a:r>
              <a:rPr lang="en-US" dirty="0" smtClean="0"/>
              <a:t>, </a:t>
            </a:r>
            <a:r>
              <a:rPr lang="en-US" b="1" dirty="0" smtClean="0"/>
              <a:t>Right</a:t>
            </a:r>
            <a:r>
              <a:rPr lang="en-US" dirty="0" smtClean="0"/>
              <a:t>, </a:t>
            </a:r>
            <a:r>
              <a:rPr lang="en-US" b="1" dirty="0" smtClean="0"/>
              <a:t>Top</a:t>
            </a:r>
            <a:r>
              <a:rPr lang="en-US" dirty="0" smtClean="0"/>
              <a:t>, and </a:t>
            </a:r>
            <a:r>
              <a:rPr lang="en-US" b="1" dirty="0" smtClean="0"/>
              <a:t>Bottom</a:t>
            </a:r>
            <a:r>
              <a:rPr lang="en-US" dirty="0" smtClean="0"/>
              <a:t> boxes. </a:t>
            </a:r>
          </a:p>
          <a:p>
            <a:pPr marL="228600" indent="-228600">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right pane, and then do the following:</a:t>
            </a:r>
          </a:p>
          <a:p>
            <a:pPr marL="685800" lvl="1" indent="-228600">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 </a:t>
            </a:r>
          </a:p>
          <a:p>
            <a:pPr marL="685800" lvl="1" indent="-228600">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 </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 </a:t>
            </a:r>
            <a:r>
              <a:rPr lang="en-US" dirty="0" smtClean="0"/>
              <a:t>in the left pane, and then in the right pane, in the </a:t>
            </a:r>
            <a:r>
              <a:rPr lang="en-US" b="1" dirty="0" smtClean="0"/>
              <a:t>Width box</a:t>
            </a:r>
            <a:r>
              <a:rPr lang="en-US" dirty="0" smtClean="0"/>
              <a:t>, enter </a:t>
            </a:r>
            <a:r>
              <a:rPr lang="en-US" b="1" dirty="0" smtClean="0"/>
              <a:t>1 pt</a:t>
            </a:r>
            <a:r>
              <a:rPr lang="en-US" dirty="0" smtClean="0"/>
              <a: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a:t>
            </a:r>
            <a:r>
              <a:rPr lang="en-US" b="1" dirty="0" smtClean="0"/>
              <a:t> </a:t>
            </a:r>
            <a:r>
              <a:rPr lang="en-US" dirty="0" smtClean="0"/>
              <a:t>and then do the following:</a:t>
            </a:r>
          </a:p>
          <a:p>
            <a:pPr marL="685800" lvl="1" indent="-228600">
              <a:buFont typeface="+mj-lt"/>
              <a:buAutoNum type="arabicPeriod"/>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mj-lt"/>
              <a:buAutoNum type="arabicPeriod"/>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Center</a:t>
            </a:r>
            <a:r>
              <a:rPr lang="en-US" dirty="0" smtClean="0"/>
              <a:t>.</a:t>
            </a:r>
          </a:p>
          <a:p>
            <a:pPr>
              <a:defRPr/>
            </a:pPr>
            <a:endParaRPr lang="en-US" dirty="0" smtClean="0"/>
          </a:p>
          <a:p>
            <a:pPr>
              <a:defRPr/>
            </a:pPr>
            <a:endParaRPr lang="en-US" dirty="0" smtClean="0"/>
          </a:p>
          <a:p>
            <a:pPr>
              <a:defRPr/>
            </a:pPr>
            <a:r>
              <a:rPr lang="en-US" dirty="0" smtClean="0"/>
              <a:t>To reproduce the first column heading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Height</a:t>
            </a:r>
            <a:r>
              <a:rPr lang="en-US" dirty="0" smtClean="0"/>
              <a:t> box, enter </a:t>
            </a:r>
            <a:r>
              <a:rPr lang="en-US" b="1" dirty="0" smtClean="0"/>
              <a:t>1”</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Width</a:t>
            </a:r>
            <a:r>
              <a:rPr lang="en-US" dirty="0" smtClean="0"/>
              <a:t> box, enter </a:t>
            </a:r>
            <a:r>
              <a:rPr lang="en-US" b="1" dirty="0" smtClean="0"/>
              <a:t>2.92”</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 </a:t>
            </a:r>
            <a:r>
              <a:rPr lang="en-US" dirty="0" smtClean="0"/>
              <a:t>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32%</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right pane, in the </a:t>
            </a:r>
            <a:r>
              <a:rPr lang="en-US" b="1" dirty="0" smtClean="0"/>
              <a:t>Width </a:t>
            </a:r>
            <a:r>
              <a:rPr lang="en-US" dirty="0" smtClean="0"/>
              <a:t>box, enter </a:t>
            </a:r>
            <a:r>
              <a:rPr lang="en-US" b="1" dirty="0" smtClean="0"/>
              <a:t>1 pt</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 and then do the following:</a:t>
            </a:r>
          </a:p>
          <a:p>
            <a:pPr marL="685800" lvl="1" indent="-228600">
              <a:buFont typeface="Arial" pitchFamily="34" charset="0"/>
              <a:buChar char="•"/>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Arial" pitchFamily="34" charset="0"/>
              <a:buChar char="•"/>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rectangle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select </a:t>
            </a:r>
            <a:r>
              <a:rPr lang="en-US" b="1" dirty="0" smtClean="0"/>
              <a:t>24</a:t>
            </a:r>
            <a:r>
              <a:rPr lang="en-US" dirty="0" smtClean="0"/>
              <a:t> from the </a:t>
            </a:r>
            <a:r>
              <a:rPr lang="en-US" b="1" dirty="0" smtClean="0"/>
              <a:t>Font Size </a:t>
            </a:r>
            <a:r>
              <a:rPr lang="en-US" dirty="0" smtClean="0"/>
              <a:t>list.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a:t>
            </a:r>
            <a:r>
              <a:rPr lang="en-US" dirty="0" smtClean="0"/>
              <a:t> to align the text left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75% </a:t>
            </a:r>
            <a:r>
              <a:rPr lang="en-US" dirty="0" smtClean="0"/>
              <a:t>(fifth row, third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Internal margin</a:t>
            </a:r>
            <a:r>
              <a:rPr lang="en-US" dirty="0" smtClean="0"/>
              <a:t>, enter </a:t>
            </a:r>
            <a:r>
              <a:rPr lang="en-US" b="1" dirty="0" smtClean="0"/>
              <a:t>1”</a:t>
            </a:r>
            <a:r>
              <a:rPr lang="en-US" dirty="0" smtClean="0"/>
              <a:t> in the </a:t>
            </a:r>
            <a:r>
              <a:rPr lang="en-US" b="1" dirty="0" smtClean="0"/>
              <a:t>Left</a:t>
            </a:r>
            <a:r>
              <a:rPr lang="en-US" dirty="0" smtClean="0"/>
              <a:t> box to increase the left margin in the rectangle to accommodate the embossed number.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Lines</a:t>
            </a:r>
            <a:r>
              <a:rPr lang="en-US" dirty="0" smtClean="0"/>
              <a:t>, click </a:t>
            </a:r>
            <a:r>
              <a:rPr lang="en-US" b="1" dirty="0" smtClean="0"/>
              <a:t>Line </a:t>
            </a:r>
            <a:r>
              <a:rPr lang="en-US" dirty="0" smtClean="0"/>
              <a:t>(first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then on the slide, drag to draw a straight, vertical line. </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 </a:t>
            </a:r>
            <a:r>
              <a:rPr lang="en-US" dirty="0" smtClean="0"/>
              <a:t>group, in the </a:t>
            </a:r>
            <a:r>
              <a:rPr lang="en-US" b="1" dirty="0" smtClean="0"/>
              <a:t>Width</a:t>
            </a:r>
            <a:r>
              <a:rPr lang="en-US" dirty="0" smtClean="0"/>
              <a:t> box, enter </a:t>
            </a:r>
            <a:r>
              <a:rPr lang="en-US" b="1" dirty="0" smtClean="0"/>
              <a:t>0.75”</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Line Style </a:t>
            </a:r>
            <a:r>
              <a:rPr lang="en-US" dirty="0" smtClean="0"/>
              <a:t>in the left pane, and then do the following in the right pane:</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Width</a:t>
            </a:r>
            <a:r>
              <a:rPr lang="en-US" dirty="0" smtClean="0"/>
              <a:t> box, enter </a:t>
            </a:r>
            <a:r>
              <a:rPr lang="en-US" b="1" dirty="0" smtClean="0"/>
              <a:t>2.25 pt</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Dash type</a:t>
            </a:r>
            <a:r>
              <a:rPr lang="en-US" dirty="0" smtClean="0"/>
              <a:t>, and then click </a:t>
            </a:r>
            <a:r>
              <a:rPr lang="en-US" b="1" dirty="0" smtClean="0"/>
              <a:t>Round Dot </a:t>
            </a:r>
            <a:r>
              <a:rPr lang="en-US" dirty="0" smtClean="0"/>
              <a:t>(second option from the top). </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Shapes </a:t>
            </a:r>
            <a:r>
              <a:rPr lang="en-US" dirty="0" smtClean="0"/>
              <a:t>dialog box, click </a:t>
            </a:r>
            <a:r>
              <a:rPr lang="en-US" b="1" dirty="0" smtClean="0"/>
              <a:t>Line Color </a:t>
            </a:r>
            <a:r>
              <a:rPr lang="en-US" dirty="0" smtClean="0"/>
              <a:t>in the left pane. In the right pane, click the button next to Color, and then under Theme Colors click </a:t>
            </a:r>
            <a:r>
              <a:rPr lang="en-US" b="1" dirty="0" smtClean="0"/>
              <a:t>White, Background 1</a:t>
            </a:r>
            <a:r>
              <a:rPr lang="en-US" dirty="0" smtClean="0"/>
              <a:t> (first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drag the line onto the rectangle, just left of the text box.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box, click </a:t>
            </a:r>
            <a:r>
              <a:rPr lang="en-US" b="1" dirty="0" smtClean="0"/>
              <a:t>Text Box </a:t>
            </a:r>
            <a:r>
              <a:rPr lang="en-US" dirty="0" smtClean="0"/>
              <a:t>and then on the slide, drag to draw another text box. </a:t>
            </a:r>
          </a:p>
          <a:p>
            <a:pPr marL="228600" indent="-228600" eaLnBrk="1" fontAlgn="auto" hangingPunct="1">
              <a:spcBef>
                <a:spcPts val="0"/>
              </a:spcBef>
              <a:spcAft>
                <a:spcPts val="0"/>
              </a:spcAft>
              <a:buFont typeface="+mj-lt"/>
              <a:buAutoNum type="arabicPeriod"/>
              <a:defRPr/>
            </a:pPr>
            <a:r>
              <a:rPr lang="en-US" dirty="0" smtClean="0"/>
              <a:t>Enter </a:t>
            </a:r>
            <a:r>
              <a:rPr lang="en-US" b="1" dirty="0" smtClean="0"/>
              <a:t>1</a:t>
            </a:r>
            <a:r>
              <a:rPr lang="en-US" dirty="0" smtClean="0"/>
              <a: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Calisto MT </a:t>
            </a:r>
            <a:r>
              <a:rPr lang="en-US" dirty="0" smtClean="0"/>
              <a:t>from the </a:t>
            </a:r>
            <a:r>
              <a:rPr lang="en-US" b="1" dirty="0" smtClean="0"/>
              <a:t>Font</a:t>
            </a:r>
            <a:r>
              <a:rPr lang="en-US" dirty="0" smtClean="0"/>
              <a:t> list and then enter </a:t>
            </a:r>
            <a:r>
              <a:rPr lang="en-US" b="1" dirty="0" smtClean="0"/>
              <a:t>50</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25% </a:t>
            </a:r>
            <a:r>
              <a:rPr lang="en-US" dirty="0" smtClean="0"/>
              <a:t>(third row, third option from the left). </a:t>
            </a:r>
          </a:p>
          <a:p>
            <a:pPr marL="228600" indent="-228600" eaLnBrk="1" fontAlgn="auto" hangingPunct="1">
              <a:spcBef>
                <a:spcPts val="0"/>
              </a:spcBef>
              <a:spcAft>
                <a:spcPts val="0"/>
              </a:spcAft>
              <a:buFont typeface="+mj-lt"/>
              <a:buAutoNum type="arabicPeriod"/>
              <a:defRPr/>
            </a:pPr>
            <a:r>
              <a:rPr lang="en-US" dirty="0" smtClean="0"/>
              <a:t>Drag the text box onto the rectangle, left of the dotted vertical line.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Middle</a:t>
            </a:r>
            <a:r>
              <a:rPr lang="en-US" dirty="0" smtClean="0"/>
              <a:t>. </a:t>
            </a:r>
          </a:p>
          <a:p>
            <a:pPr>
              <a:defRPr/>
            </a:pPr>
            <a:endParaRPr lang="en-US" dirty="0" smtClean="0"/>
          </a:p>
          <a:p>
            <a:pPr>
              <a:defRPr/>
            </a:pPr>
            <a:endParaRPr lang="en-US" dirty="0" smtClean="0"/>
          </a:p>
          <a:p>
            <a:pPr marL="228600" lvl="1" indent="-228600">
              <a:spcAft>
                <a:spcPts val="200"/>
              </a:spcAft>
              <a:buFont typeface="+mj-lt"/>
              <a:buNone/>
              <a:defRPr/>
            </a:pPr>
            <a:r>
              <a:rPr lang="en-US" dirty="0" smtClean="0"/>
              <a:t>To reproduce the other column headings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then under </a:t>
            </a:r>
            <a:r>
              <a:rPr lang="en-US" b="1" dirty="0" smtClean="0"/>
              <a:t>Group Objects </a:t>
            </a:r>
            <a:r>
              <a:rPr lang="en-US" dirty="0" smtClean="0"/>
              <a:t>click </a:t>
            </a:r>
            <a:r>
              <a:rPr lang="en-US" b="1" dirty="0" smtClean="0"/>
              <a:t>Group</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Clipboard </a:t>
            </a:r>
            <a:r>
              <a:rPr lang="en-US" dirty="0" smtClean="0"/>
              <a:t>group, click the arrow under </a:t>
            </a:r>
            <a:r>
              <a:rPr lang="en-US" b="1" dirty="0" smtClean="0"/>
              <a:t>Paste, </a:t>
            </a:r>
            <a:r>
              <a:rPr lang="en-US" dirty="0" smtClean="0"/>
              <a:t>and then click </a:t>
            </a:r>
            <a:r>
              <a:rPr lang="en-US" b="1" dirty="0" smtClean="0"/>
              <a:t>Duplicate</a:t>
            </a:r>
            <a:r>
              <a:rPr lang="en-US" dirty="0" smtClean="0"/>
              <a:t>. Repeat the process until you have a total of three groups of shapes.</a:t>
            </a:r>
          </a:p>
          <a:p>
            <a:pPr marL="228600" indent="-228600" eaLnBrk="1" fontAlgn="auto" hangingPunct="1">
              <a:spcBef>
                <a:spcPts val="0"/>
              </a:spcBef>
              <a:spcAft>
                <a:spcPts val="0"/>
              </a:spcAft>
              <a:buFont typeface="+mj-lt"/>
              <a:buAutoNum type="arabicPeriod"/>
              <a:defRPr/>
            </a:pPr>
            <a:r>
              <a:rPr lang="en-US" dirty="0" smtClean="0"/>
              <a:t>Select each group in the </a:t>
            </a:r>
            <a:r>
              <a:rPr lang="en-US" b="1" dirty="0" smtClean="0"/>
              <a:t>Selection and Visibility</a:t>
            </a:r>
            <a:r>
              <a:rPr lang="en-US" dirty="0" smtClean="0"/>
              <a:t> pane and drag it on the slide to form a row under the picture. </a:t>
            </a:r>
          </a:p>
          <a:p>
            <a:pPr marL="228600" indent="-228600" eaLnBrk="1" fontAlgn="auto" hangingPunct="1">
              <a:spcBef>
                <a:spcPts val="0"/>
              </a:spcBef>
              <a:spcAft>
                <a:spcPts val="0"/>
              </a:spcAft>
              <a:buFont typeface="+mj-lt"/>
              <a:buAutoNum type="arabicPeriod"/>
              <a:defRPr/>
            </a:pPr>
            <a:r>
              <a:rPr lang="en-US" dirty="0" smtClean="0"/>
              <a:t>Also in the </a:t>
            </a:r>
            <a:r>
              <a:rPr lang="en-US" b="1" dirty="0" smtClean="0"/>
              <a:t>Selection and Visibility</a:t>
            </a:r>
            <a:r>
              <a:rPr lang="en-US" dirty="0" smtClean="0"/>
              <a:t> pane, press and hold CTRL and select all three groups.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a:t>
            </a:r>
            <a:r>
              <a:rPr lang="en-US" b="1" dirty="0" smtClean="0"/>
              <a:t> </a:t>
            </a:r>
            <a:r>
              <a:rPr lang="en-US" dirty="0" smtClean="0"/>
              <a:t>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 </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Distribute Horizontally</a:t>
            </a:r>
            <a:r>
              <a:rPr lang="en-US" dirty="0" smtClean="0"/>
              <a:t>. </a:t>
            </a:r>
          </a:p>
          <a:p>
            <a:pPr marL="228600" lvl="1" indent="-228600" eaLnBrk="1" fontAlgn="auto" hangingPunct="1">
              <a:spcBef>
                <a:spcPts val="0"/>
              </a:spcBef>
              <a:spcAft>
                <a:spcPts val="0"/>
              </a:spcAft>
              <a:buFont typeface="+mj-lt"/>
              <a:buAutoNum type="arabicPeriod" startAt="7"/>
              <a:defRPr/>
            </a:pPr>
            <a:r>
              <a:rPr lang="en-US" dirty="0" smtClean="0"/>
              <a:t>To change the numbers in the duplicate text boxes (second and third from the left), click in each text box and edit the text. </a:t>
            </a:r>
          </a:p>
          <a:p>
            <a:pPr marL="228600" indent="-228600">
              <a:buFont typeface="+mj-lt"/>
              <a:buAutoNum type="arabicPeriod"/>
              <a:defRPr/>
            </a:pPr>
            <a:endParaRPr lang="en-US" dirty="0" smtClean="0"/>
          </a:p>
          <a:p>
            <a:pPr marL="228600" indent="-228600">
              <a:buFont typeface="+mj-lt"/>
              <a:buAutoNum type="arabicPeriod"/>
              <a:defRPr/>
            </a:pPr>
            <a:endParaRPr lang="en-US" dirty="0" smtClean="0"/>
          </a:p>
          <a:p>
            <a:pPr>
              <a:defRPr/>
            </a:pPr>
            <a:r>
              <a:rPr lang="en-US" dirty="0" smtClean="0"/>
              <a:t>To reproduce the first column (the “subtext” portion) on this slide, do the following:</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a:t>
            </a:r>
            <a:r>
              <a:rPr lang="en-US" dirty="0" smtClean="0"/>
              <a:t> (first option from the left). </a:t>
            </a:r>
          </a:p>
          <a:p>
            <a:pPr marL="228600" indent="-228600">
              <a:buFont typeface="+mj-lt"/>
              <a:buAutoNum type="arabicPeriod"/>
              <a:defRPr/>
            </a:pPr>
            <a:r>
              <a:rPr lang="en-US" dirty="0" smtClean="0"/>
              <a:t>On the slide, drag to draw the rectangle so that the top edge is just below the first column heading and the bottom edge is at the bottom of the slide. </a:t>
            </a:r>
          </a:p>
          <a:p>
            <a:pPr marL="228600" indent="-228600">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in the </a:t>
            </a:r>
            <a:r>
              <a:rPr lang="en-US" b="1" dirty="0" smtClean="0"/>
              <a:t>Shape Width </a:t>
            </a:r>
            <a:r>
              <a:rPr lang="en-US" dirty="0" smtClean="0"/>
              <a:t>box, enter </a:t>
            </a:r>
            <a:r>
              <a:rPr lang="en-US" b="1" dirty="0" smtClean="0"/>
              <a:t>2.92”</a:t>
            </a:r>
            <a:r>
              <a:rPr lang="en-US" dirty="0" smtClean="0"/>
              <a:t> so that the subtext column is the same width as the column heading above it.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three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50%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25%</a:t>
            </a:r>
            <a:r>
              <a:rPr lang="en-US" dirty="0" smtClean="0"/>
              <a:t>. </a:t>
            </a:r>
          </a:p>
          <a:p>
            <a:pPr marL="685800" lvl="1" indent="-228600">
              <a:buFont typeface="Arial" pitchFamily="34" charset="0"/>
              <a:buChar char="•"/>
              <a:defRPr/>
            </a:pPr>
            <a:r>
              <a:rPr lang="en-US" dirty="0" smtClean="0"/>
              <a:t>Select </a:t>
            </a:r>
            <a:r>
              <a:rPr lang="en-US" b="1" dirty="0" smtClean="0"/>
              <a:t>Stop 3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column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enter </a:t>
            </a:r>
            <a:r>
              <a:rPr lang="en-US" b="1" dirty="0" smtClean="0"/>
              <a:t>22</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rectangle.</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White, Background 1, Darker 50% </a:t>
            </a:r>
            <a:r>
              <a:rPr lang="en-US" dirty="0" smtClean="0"/>
              <a:t>(sixth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Text layout</a:t>
            </a:r>
            <a:r>
              <a:rPr lang="en-US" dirty="0" smtClean="0"/>
              <a:t>, in the </a:t>
            </a:r>
            <a:r>
              <a:rPr lang="en-US" b="1" dirty="0" smtClean="0"/>
              <a:t>Vertical Alignment </a:t>
            </a:r>
            <a:r>
              <a:rPr lang="en-US" dirty="0" smtClean="0"/>
              <a:t>list, select </a:t>
            </a:r>
            <a:r>
              <a:rPr lang="en-US" b="1" dirty="0" smtClean="0"/>
              <a:t>Top</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None/>
              <a:defRPr/>
            </a:pPr>
            <a:r>
              <a:rPr lang="en-US" dirty="0" smtClean="0"/>
              <a:t>To reproduce the other columns (the “subtext” portion)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Select the first “subtext”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 Repeat the process until you have a total of three “subtext” rectangles.</a:t>
            </a:r>
          </a:p>
          <a:p>
            <a:pPr marL="228600" indent="-228600" eaLnBrk="1" fontAlgn="auto" hangingPunct="1">
              <a:lnSpc>
                <a:spcPct val="90000"/>
              </a:lnSpc>
              <a:spcBef>
                <a:spcPts val="0"/>
              </a:spcBef>
              <a:spcAft>
                <a:spcPts val="600"/>
              </a:spcAft>
              <a:buFont typeface="+mj-lt"/>
              <a:buAutoNum type="arabicPeriod"/>
              <a:defRPr/>
            </a:pPr>
            <a:r>
              <a:rPr lang="en-US" dirty="0" smtClean="0"/>
              <a:t>Drag each duplicate on the slide to form a row under the “text heading” rectangles. </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select all three “subtext” rectangles.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Distribute Horizontally</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a:buFont typeface="+mj-lt"/>
              <a:buNone/>
              <a:defRPr/>
            </a:pPr>
            <a:endParaRPr lang="en-US" dirty="0" smtClean="0"/>
          </a:p>
          <a:p>
            <a:pPr>
              <a:defRPr/>
            </a:pPr>
            <a:r>
              <a:rPr lang="en-US" dirty="0" smtClean="0"/>
              <a:t>To reproduce the background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right pane, and then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Type</a:t>
            </a:r>
            <a:r>
              <a:rPr lang="en-US" dirty="0" smtClean="0"/>
              <a:t> list, select </a:t>
            </a:r>
            <a:r>
              <a:rPr lang="en-US" b="1" dirty="0" smtClean="0"/>
              <a:t>Radial</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From Center </a:t>
            </a:r>
            <a:r>
              <a:rPr lang="en-US" dirty="0" smtClean="0"/>
              <a:t>(third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a:defRPr/>
            </a:pPr>
            <a:endParaRPr lang="en-US" dirty="0" smtClean="0"/>
          </a:p>
        </p:txBody>
      </p:sp>
      <p:sp>
        <p:nvSpPr>
          <p:cNvPr id="41987" name="Slide Image Placeholder 5"/>
          <p:cNvSpPr>
            <a:spLocks noGrp="1" noRot="1" noChangeAspect="1" noTextEdit="1"/>
          </p:cNvSpPr>
          <p:nvPr>
            <p:ph type="sldImg"/>
          </p:nvPr>
        </p:nvSpPr>
        <p:spPr bwMode="auto">
          <a:xfrm>
            <a:off x="533400" y="460375"/>
            <a:ext cx="3144838" cy="2359025"/>
          </a:xfrm>
          <a:ln>
            <a:solidFill>
              <a:srgbClr val="000000"/>
            </a:solidFill>
            <a:miter lim="800000"/>
            <a:headEnd/>
            <a:tailEnd/>
          </a:ln>
          <a:extLst/>
        </p:spPr>
      </p:sp>
    </p:spTree>
    <p:extLst>
      <p:ext uri="{BB962C8B-B14F-4D97-AF65-F5344CB8AC3E}">
        <p14:creationId xmlns:p14="http://schemas.microsoft.com/office/powerpoint/2010/main" val="238133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a:t>
            </a:fld>
            <a:endParaRPr lang="en-US"/>
          </a:p>
        </p:txBody>
      </p:sp>
    </p:spTree>
    <p:extLst>
      <p:ext uri="{BB962C8B-B14F-4D97-AF65-F5344CB8AC3E}">
        <p14:creationId xmlns:p14="http://schemas.microsoft.com/office/powerpoint/2010/main" val="744598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a:noFill/>
        </p:spPr>
        <p:txBody>
          <a:bodyPr/>
          <a:lstStyle/>
          <a:p>
            <a:r>
              <a:rPr lang="en-US" smtClean="0"/>
              <a:t>PMG001 - A Manager's Guide to Project Management</a:t>
            </a:r>
          </a:p>
        </p:txBody>
      </p:sp>
      <p:sp>
        <p:nvSpPr>
          <p:cNvPr id="739331" name="Rectangle 6"/>
          <p:cNvSpPr>
            <a:spLocks noGrp="1" noChangeArrowheads="1"/>
          </p:cNvSpPr>
          <p:nvPr>
            <p:ph type="ftr" sz="quarter" idx="4"/>
          </p:nvPr>
        </p:nvSpPr>
        <p:spPr>
          <a:noFill/>
        </p:spPr>
        <p:txBody>
          <a:bodyPr/>
          <a:lstStyle/>
          <a:p>
            <a:r>
              <a:rPr lang="en-US" smtClean="0"/>
              <a:t>SysComp International (Pvt.) Ltd. PMI Global REP</a:t>
            </a:r>
          </a:p>
        </p:txBody>
      </p:sp>
      <p:sp>
        <p:nvSpPr>
          <p:cNvPr id="739332" name="Rectangle 7"/>
          <p:cNvSpPr>
            <a:spLocks noGrp="1" noChangeArrowheads="1"/>
          </p:cNvSpPr>
          <p:nvPr>
            <p:ph type="sldNum" sz="quarter" idx="5"/>
          </p:nvPr>
        </p:nvSpPr>
        <p:spPr>
          <a:noFill/>
        </p:spPr>
        <p:txBody>
          <a:bodyPr/>
          <a:lstStyle/>
          <a:p>
            <a:fld id="{47A4351F-FB3B-4800-8AD5-8473B7568FC7}" type="slidenum">
              <a:rPr lang="en-US" smtClean="0"/>
              <a:pPr/>
              <a:t>47</a:t>
            </a:fld>
            <a:endParaRPr lang="en-US" smtClean="0"/>
          </a:p>
        </p:txBody>
      </p:sp>
      <p:sp>
        <p:nvSpPr>
          <p:cNvPr id="739333" name="Rectangle 2"/>
          <p:cNvSpPr>
            <a:spLocks noGrp="1" noRot="1" noChangeAspect="1" noChangeArrowheads="1" noTextEdit="1"/>
          </p:cNvSpPr>
          <p:nvPr>
            <p:ph type="sldImg"/>
          </p:nvPr>
        </p:nvSpPr>
        <p:spPr>
          <a:ln/>
        </p:spPr>
      </p:sp>
      <p:sp>
        <p:nvSpPr>
          <p:cNvPr id="739334" name="Rectangle 3"/>
          <p:cNvSpPr>
            <a:spLocks noGrp="1" noChangeArrowheads="1"/>
          </p:cNvSpPr>
          <p:nvPr>
            <p:ph type="body" idx="1"/>
          </p:nvPr>
        </p:nvSpPr>
        <p:spPr>
          <a:xfrm>
            <a:off x="914400" y="4572000"/>
            <a:ext cx="5029200" cy="3886200"/>
          </a:xfrm>
          <a:noFill/>
          <a:ln/>
        </p:spPr>
        <p:txBody>
          <a:bodyPr/>
          <a:lstStyle/>
          <a:p>
            <a:pPr eaLnBrk="1" hangingPunct="1"/>
            <a:endParaRPr lang="ur-PK" smtClean="0"/>
          </a:p>
        </p:txBody>
      </p:sp>
    </p:spTree>
    <p:extLst>
      <p:ext uri="{BB962C8B-B14F-4D97-AF65-F5344CB8AC3E}">
        <p14:creationId xmlns:p14="http://schemas.microsoft.com/office/powerpoint/2010/main" val="968085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49</a:t>
            </a:fld>
            <a:endParaRPr lang="en-US"/>
          </a:p>
        </p:txBody>
      </p:sp>
    </p:spTree>
    <p:extLst>
      <p:ext uri="{BB962C8B-B14F-4D97-AF65-F5344CB8AC3E}">
        <p14:creationId xmlns:p14="http://schemas.microsoft.com/office/powerpoint/2010/main" val="609187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50</a:t>
            </a:fld>
            <a:endParaRPr lang="en-US"/>
          </a:p>
        </p:txBody>
      </p:sp>
    </p:spTree>
    <p:extLst>
      <p:ext uri="{BB962C8B-B14F-4D97-AF65-F5344CB8AC3E}">
        <p14:creationId xmlns:p14="http://schemas.microsoft.com/office/powerpoint/2010/main" val="472907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51</a:t>
            </a:fld>
            <a:endParaRPr lang="en-US"/>
          </a:p>
        </p:txBody>
      </p:sp>
    </p:spTree>
    <p:extLst>
      <p:ext uri="{BB962C8B-B14F-4D97-AF65-F5344CB8AC3E}">
        <p14:creationId xmlns:p14="http://schemas.microsoft.com/office/powerpoint/2010/main" val="2083807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52</a:t>
            </a:fld>
            <a:endParaRPr lang="en-US"/>
          </a:p>
        </p:txBody>
      </p:sp>
    </p:spTree>
    <p:extLst>
      <p:ext uri="{BB962C8B-B14F-4D97-AF65-F5344CB8AC3E}">
        <p14:creationId xmlns:p14="http://schemas.microsoft.com/office/powerpoint/2010/main" val="719201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53</a:t>
            </a:fld>
            <a:endParaRPr lang="en-US"/>
          </a:p>
        </p:txBody>
      </p:sp>
    </p:spTree>
    <p:extLst>
      <p:ext uri="{BB962C8B-B14F-4D97-AF65-F5344CB8AC3E}">
        <p14:creationId xmlns:p14="http://schemas.microsoft.com/office/powerpoint/2010/main" val="3639044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54</a:t>
            </a:fld>
            <a:endParaRPr lang="en-US"/>
          </a:p>
        </p:txBody>
      </p:sp>
    </p:spTree>
    <p:extLst>
      <p:ext uri="{BB962C8B-B14F-4D97-AF65-F5344CB8AC3E}">
        <p14:creationId xmlns:p14="http://schemas.microsoft.com/office/powerpoint/2010/main" val="1178925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55</a:t>
            </a:fld>
            <a:endParaRPr lang="en-US"/>
          </a:p>
        </p:txBody>
      </p:sp>
    </p:spTree>
    <p:extLst>
      <p:ext uri="{BB962C8B-B14F-4D97-AF65-F5344CB8AC3E}">
        <p14:creationId xmlns:p14="http://schemas.microsoft.com/office/powerpoint/2010/main" val="2103027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56</a:t>
            </a:fld>
            <a:endParaRPr lang="en-US"/>
          </a:p>
        </p:txBody>
      </p:sp>
    </p:spTree>
    <p:extLst>
      <p:ext uri="{BB962C8B-B14F-4D97-AF65-F5344CB8AC3E}">
        <p14:creationId xmlns:p14="http://schemas.microsoft.com/office/powerpoint/2010/main" val="373420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57</a:t>
            </a:fld>
            <a:endParaRPr lang="en-US"/>
          </a:p>
        </p:txBody>
      </p:sp>
    </p:spTree>
    <p:extLst>
      <p:ext uri="{BB962C8B-B14F-4D97-AF65-F5344CB8AC3E}">
        <p14:creationId xmlns:p14="http://schemas.microsoft.com/office/powerpoint/2010/main" val="156883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r>
              <a:rPr lang="en-US" sz="12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MANAGEMENT PROCESSES</a:t>
            </a:r>
          </a:p>
          <a:p>
            <a:pPr algn="ctr">
              <a:defRPr/>
            </a:pPr>
            <a:r>
              <a:rPr lang="en-US" sz="1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LEARNING OBJECTIVE</a:t>
            </a:r>
          </a:p>
          <a:p>
            <a:pPr marL="0" marR="0" algn="ctr">
              <a:lnSpc>
                <a:spcPct val="115000"/>
              </a:lnSpc>
              <a:spcBef>
                <a:spcPts val="0"/>
              </a:spcBef>
              <a:spcAft>
                <a:spcPts val="0"/>
              </a:spcAft>
            </a:pPr>
            <a:endParaRPr lang="en-US" sz="1200" b="1" kern="0" dirty="0" smtClean="0">
              <a:solidFill>
                <a:schemeClr val="accent1">
                  <a:lumMod val="50000"/>
                </a:schemeClr>
              </a:solidFill>
              <a:latin typeface="+mn-lt"/>
              <a:cs typeface="+mn-cs"/>
            </a:endParaRPr>
          </a:p>
          <a:p>
            <a:pPr marL="0" marR="0" algn="ctr">
              <a:lnSpc>
                <a:spcPct val="115000"/>
              </a:lnSpc>
              <a:spcBef>
                <a:spcPts val="0"/>
              </a:spcBef>
              <a:spcAft>
                <a:spcPts val="0"/>
              </a:spcAft>
            </a:pPr>
            <a:r>
              <a:rPr lang="en-US" sz="1200" b="1" kern="0" dirty="0" smtClean="0">
                <a:solidFill>
                  <a:schemeClr val="accent1">
                    <a:lumMod val="50000"/>
                  </a:schemeClr>
                </a:solidFill>
                <a:latin typeface="+mn-lt"/>
                <a:cs typeface="+mn-cs"/>
              </a:rPr>
              <a:t>Understand the role of Project Risk management in the overall Project management and define specifically the Project Risk Management Processes </a:t>
            </a:r>
            <a:endParaRPr lang="en-US" sz="1200" b="1" kern="0" dirty="0">
              <a:solidFill>
                <a:schemeClr val="accent1">
                  <a:lumMod val="50000"/>
                </a:schemeClr>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a:t>
            </a:fld>
            <a:endParaRPr lang="en-US"/>
          </a:p>
        </p:txBody>
      </p:sp>
    </p:spTree>
    <p:extLst>
      <p:ext uri="{BB962C8B-B14F-4D97-AF65-F5344CB8AC3E}">
        <p14:creationId xmlns:p14="http://schemas.microsoft.com/office/powerpoint/2010/main" val="4110650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58</a:t>
            </a:fld>
            <a:endParaRPr lang="en-US"/>
          </a:p>
        </p:txBody>
      </p:sp>
    </p:spTree>
    <p:extLst>
      <p:ext uri="{BB962C8B-B14F-4D97-AF65-F5344CB8AC3E}">
        <p14:creationId xmlns:p14="http://schemas.microsoft.com/office/powerpoint/2010/main" val="2421001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59</a:t>
            </a:fld>
            <a:endParaRPr lang="en-US"/>
          </a:p>
        </p:txBody>
      </p:sp>
    </p:spTree>
    <p:extLst>
      <p:ext uri="{BB962C8B-B14F-4D97-AF65-F5344CB8AC3E}">
        <p14:creationId xmlns:p14="http://schemas.microsoft.com/office/powerpoint/2010/main" val="1041989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60</a:t>
            </a:fld>
            <a:endParaRPr lang="en-US"/>
          </a:p>
        </p:txBody>
      </p:sp>
    </p:spTree>
    <p:extLst>
      <p:ext uri="{BB962C8B-B14F-4D97-AF65-F5344CB8AC3E}">
        <p14:creationId xmlns:p14="http://schemas.microsoft.com/office/powerpoint/2010/main" val="27798649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61</a:t>
            </a:fld>
            <a:endParaRPr lang="en-US"/>
          </a:p>
        </p:txBody>
      </p:sp>
    </p:spTree>
    <p:extLst>
      <p:ext uri="{BB962C8B-B14F-4D97-AF65-F5344CB8AC3E}">
        <p14:creationId xmlns:p14="http://schemas.microsoft.com/office/powerpoint/2010/main" val="3687380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62</a:t>
            </a:fld>
            <a:endParaRPr lang="en-US"/>
          </a:p>
        </p:txBody>
      </p:sp>
    </p:spTree>
    <p:extLst>
      <p:ext uri="{BB962C8B-B14F-4D97-AF65-F5344CB8AC3E}">
        <p14:creationId xmlns:p14="http://schemas.microsoft.com/office/powerpoint/2010/main" val="42840092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63</a:t>
            </a:fld>
            <a:endParaRPr lang="en-US"/>
          </a:p>
        </p:txBody>
      </p:sp>
    </p:spTree>
    <p:extLst>
      <p:ext uri="{BB962C8B-B14F-4D97-AF65-F5344CB8AC3E}">
        <p14:creationId xmlns:p14="http://schemas.microsoft.com/office/powerpoint/2010/main" val="23475185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64</a:t>
            </a:fld>
            <a:endParaRPr lang="en-US"/>
          </a:p>
        </p:txBody>
      </p:sp>
    </p:spTree>
    <p:extLst>
      <p:ext uri="{BB962C8B-B14F-4D97-AF65-F5344CB8AC3E}">
        <p14:creationId xmlns:p14="http://schemas.microsoft.com/office/powerpoint/2010/main" val="1295456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65</a:t>
            </a:fld>
            <a:endParaRPr lang="en-US"/>
          </a:p>
        </p:txBody>
      </p:sp>
    </p:spTree>
    <p:extLst>
      <p:ext uri="{BB962C8B-B14F-4D97-AF65-F5344CB8AC3E}">
        <p14:creationId xmlns:p14="http://schemas.microsoft.com/office/powerpoint/2010/main" val="1097201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66</a:t>
            </a:fld>
            <a:endParaRPr lang="en-US"/>
          </a:p>
        </p:txBody>
      </p:sp>
    </p:spTree>
    <p:extLst>
      <p:ext uri="{BB962C8B-B14F-4D97-AF65-F5344CB8AC3E}">
        <p14:creationId xmlns:p14="http://schemas.microsoft.com/office/powerpoint/2010/main" val="4138413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67</a:t>
            </a:fld>
            <a:endParaRPr lang="en-US"/>
          </a:p>
        </p:txBody>
      </p:sp>
    </p:spTree>
    <p:extLst>
      <p:ext uri="{BB962C8B-B14F-4D97-AF65-F5344CB8AC3E}">
        <p14:creationId xmlns:p14="http://schemas.microsoft.com/office/powerpoint/2010/main" val="2760630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MANAGEMENT PROCESSES</a:t>
            </a:r>
          </a:p>
          <a:p>
            <a:pPr algn="ctr">
              <a:defRPr/>
            </a:pPr>
            <a:r>
              <a:rPr lang="en-US" sz="28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CONTENT</a:t>
            </a:r>
          </a:p>
          <a:p>
            <a:pPr marL="0" marR="0" lvl="0" indent="0">
              <a:lnSpc>
                <a:spcPct val="115000"/>
              </a:lnSpc>
              <a:spcBef>
                <a:spcPts val="0"/>
              </a:spcBef>
              <a:spcAft>
                <a:spcPts val="0"/>
              </a:spcAft>
              <a:buFont typeface="Symbol"/>
              <a:buNone/>
            </a:pPr>
            <a:endParaRPr lang="en-US" sz="2400" b="1" kern="0" dirty="0" smtClean="0">
              <a:solidFill>
                <a:schemeClr val="accent1">
                  <a:lumMod val="50000"/>
                </a:schemeClr>
              </a:solidFill>
              <a:latin typeface="+mn-lt"/>
              <a:cs typeface="+mn-cs"/>
            </a:endParaRPr>
          </a:p>
          <a:p>
            <a:pPr marL="342900" marR="0" lvl="0" indent="-342900">
              <a:lnSpc>
                <a:spcPct val="115000"/>
              </a:lnSpc>
              <a:spcBef>
                <a:spcPts val="0"/>
              </a:spcBef>
              <a:spcAft>
                <a:spcPts val="0"/>
              </a:spcAft>
              <a:buFont typeface="Symbol"/>
              <a:buChar char=""/>
            </a:pPr>
            <a:r>
              <a:rPr lang="en-US" sz="2400" b="1" kern="0" dirty="0" smtClean="0">
                <a:solidFill>
                  <a:schemeClr val="accent1">
                    <a:lumMod val="50000"/>
                  </a:schemeClr>
                </a:solidFill>
                <a:latin typeface="+mn-lt"/>
                <a:cs typeface="+mn-cs"/>
              </a:rPr>
              <a:t>Role of Project Risk Management in Project Management</a:t>
            </a:r>
          </a:p>
          <a:p>
            <a:pPr marL="342900" marR="0" lvl="0" indent="-342900">
              <a:lnSpc>
                <a:spcPct val="115000"/>
              </a:lnSpc>
              <a:spcBef>
                <a:spcPts val="0"/>
              </a:spcBef>
              <a:spcAft>
                <a:spcPts val="0"/>
              </a:spcAft>
              <a:buFont typeface="Symbol"/>
              <a:buChar char=""/>
            </a:pPr>
            <a:r>
              <a:rPr lang="en-US" sz="2400" b="1" kern="0" dirty="0" smtClean="0">
                <a:solidFill>
                  <a:schemeClr val="accent1">
                    <a:lumMod val="50000"/>
                  </a:schemeClr>
                </a:solidFill>
                <a:latin typeface="+mn-lt"/>
                <a:cs typeface="+mn-cs"/>
              </a:rPr>
              <a:t>Project Risk Management Processes</a:t>
            </a:r>
          </a:p>
          <a:p>
            <a:pPr marL="742950" marR="0" lvl="1" indent="-285750">
              <a:lnSpc>
                <a:spcPct val="115000"/>
              </a:lnSpc>
              <a:spcBef>
                <a:spcPts val="0"/>
              </a:spcBef>
              <a:spcAft>
                <a:spcPts val="0"/>
              </a:spcAft>
              <a:buFont typeface="Courier New"/>
              <a:buChar char="o"/>
            </a:pPr>
            <a:r>
              <a:rPr lang="en-US" sz="2400" b="1" kern="0" dirty="0" smtClean="0">
                <a:solidFill>
                  <a:schemeClr val="accent1">
                    <a:lumMod val="50000"/>
                  </a:schemeClr>
                </a:solidFill>
                <a:latin typeface="+mn-lt"/>
                <a:cs typeface="+mn-cs"/>
              </a:rPr>
              <a:t>Plan Risk Management</a:t>
            </a:r>
          </a:p>
          <a:p>
            <a:pPr marL="742950" marR="0" lvl="1" indent="-285750">
              <a:lnSpc>
                <a:spcPct val="115000"/>
              </a:lnSpc>
              <a:spcBef>
                <a:spcPts val="0"/>
              </a:spcBef>
              <a:spcAft>
                <a:spcPts val="0"/>
              </a:spcAft>
              <a:buFont typeface="Courier New"/>
              <a:buChar char="o"/>
            </a:pPr>
            <a:r>
              <a:rPr lang="en-US" sz="2400" b="1" kern="0" dirty="0" smtClean="0">
                <a:solidFill>
                  <a:schemeClr val="accent1">
                    <a:lumMod val="50000"/>
                  </a:schemeClr>
                </a:solidFill>
                <a:latin typeface="+mn-lt"/>
                <a:cs typeface="+mn-cs"/>
              </a:rPr>
              <a:t>Identify Risks</a:t>
            </a:r>
          </a:p>
          <a:p>
            <a:pPr marL="742950" marR="0" lvl="1" indent="-285750">
              <a:lnSpc>
                <a:spcPct val="115000"/>
              </a:lnSpc>
              <a:spcBef>
                <a:spcPts val="0"/>
              </a:spcBef>
              <a:spcAft>
                <a:spcPts val="0"/>
              </a:spcAft>
              <a:buFont typeface="Courier New"/>
              <a:buChar char="o"/>
            </a:pPr>
            <a:r>
              <a:rPr lang="en-US" sz="2400" b="1" kern="0" dirty="0" smtClean="0">
                <a:solidFill>
                  <a:schemeClr val="accent1">
                    <a:lumMod val="50000"/>
                  </a:schemeClr>
                </a:solidFill>
                <a:latin typeface="+mn-lt"/>
                <a:cs typeface="+mn-cs"/>
              </a:rPr>
              <a:t>Perform Qualitative Risk Management</a:t>
            </a:r>
          </a:p>
          <a:p>
            <a:pPr marL="742950" marR="0" lvl="1" indent="-285750">
              <a:lnSpc>
                <a:spcPct val="115000"/>
              </a:lnSpc>
              <a:spcBef>
                <a:spcPts val="0"/>
              </a:spcBef>
              <a:spcAft>
                <a:spcPts val="0"/>
              </a:spcAft>
              <a:buFont typeface="Courier New"/>
              <a:buChar char="o"/>
            </a:pPr>
            <a:r>
              <a:rPr lang="en-US" sz="2400" b="1" kern="0" dirty="0" smtClean="0">
                <a:solidFill>
                  <a:schemeClr val="accent1">
                    <a:lumMod val="50000"/>
                  </a:schemeClr>
                </a:solidFill>
                <a:latin typeface="+mn-lt"/>
                <a:cs typeface="+mn-cs"/>
              </a:rPr>
              <a:t>Perform Quantitative Risk Management</a:t>
            </a:r>
          </a:p>
          <a:p>
            <a:pPr marL="742950" marR="0" lvl="1" indent="-285750">
              <a:lnSpc>
                <a:spcPct val="115000"/>
              </a:lnSpc>
              <a:spcBef>
                <a:spcPts val="0"/>
              </a:spcBef>
              <a:spcAft>
                <a:spcPts val="0"/>
              </a:spcAft>
              <a:buFont typeface="Courier New"/>
              <a:buChar char="o"/>
            </a:pPr>
            <a:r>
              <a:rPr lang="en-US" sz="2400" b="1" kern="0" dirty="0" smtClean="0">
                <a:solidFill>
                  <a:schemeClr val="accent1">
                    <a:lumMod val="50000"/>
                  </a:schemeClr>
                </a:solidFill>
                <a:latin typeface="+mn-lt"/>
                <a:cs typeface="+mn-cs"/>
              </a:rPr>
              <a:t>Plan Risk Responses</a:t>
            </a:r>
          </a:p>
          <a:p>
            <a:pPr marL="742950" marR="0" lvl="1" indent="-285750">
              <a:lnSpc>
                <a:spcPct val="115000"/>
              </a:lnSpc>
              <a:spcBef>
                <a:spcPts val="0"/>
              </a:spcBef>
              <a:spcAft>
                <a:spcPts val="0"/>
              </a:spcAft>
              <a:buFont typeface="Courier New"/>
              <a:buChar char="o"/>
            </a:pPr>
            <a:r>
              <a:rPr lang="en-US" sz="2400" b="1" kern="0" dirty="0" smtClean="0">
                <a:solidFill>
                  <a:schemeClr val="accent1">
                    <a:lumMod val="50000"/>
                  </a:schemeClr>
                </a:solidFill>
                <a:latin typeface="+mn-lt"/>
                <a:cs typeface="+mn-cs"/>
              </a:rPr>
              <a:t>Monitor and Control Risks</a:t>
            </a:r>
          </a:p>
          <a:p>
            <a:pPr marL="342900" marR="0" lvl="0" indent="-342900">
              <a:lnSpc>
                <a:spcPct val="115000"/>
              </a:lnSpc>
              <a:spcBef>
                <a:spcPts val="0"/>
              </a:spcBef>
              <a:spcAft>
                <a:spcPts val="0"/>
              </a:spcAft>
              <a:buFont typeface="Symbol"/>
              <a:buChar char=""/>
            </a:pPr>
            <a:endParaRPr lang="en-US" sz="2400" b="1" kern="0" dirty="0" smtClean="0">
              <a:solidFill>
                <a:schemeClr val="accent1">
                  <a:lumMod val="50000"/>
                </a:schemeClr>
              </a:solidFill>
              <a:latin typeface="+mn-lt"/>
              <a:cs typeface="+mn-cs"/>
            </a:endParaRPr>
          </a:p>
          <a:p>
            <a:pPr marL="514350" indent="-514350" eaLnBrk="0" hangingPunct="0">
              <a:spcBef>
                <a:spcPct val="20000"/>
              </a:spcBef>
              <a:buFontTx/>
              <a:buChar char="•"/>
              <a:tabLst>
                <a:tab pos="1076325" algn="l"/>
              </a:tabLst>
              <a:defRPr/>
            </a:pPr>
            <a:endParaRPr lang="en-US" sz="2400" b="1" kern="0" dirty="0" smtClean="0">
              <a:solidFill>
                <a:schemeClr val="accent1">
                  <a:lumMod val="50000"/>
                </a:schemeClr>
              </a:solidFill>
              <a:latin typeface="+mn-lt"/>
              <a:cs typeface="+mn-cs"/>
            </a:endParaRPr>
          </a:p>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a:t>
            </a:fld>
            <a:endParaRPr lang="en-US"/>
          </a:p>
        </p:txBody>
      </p:sp>
    </p:spTree>
    <p:extLst>
      <p:ext uri="{BB962C8B-B14F-4D97-AF65-F5344CB8AC3E}">
        <p14:creationId xmlns:p14="http://schemas.microsoft.com/office/powerpoint/2010/main" val="23180593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68</a:t>
            </a:fld>
            <a:endParaRPr lang="en-US"/>
          </a:p>
        </p:txBody>
      </p:sp>
    </p:spTree>
    <p:extLst>
      <p:ext uri="{BB962C8B-B14F-4D97-AF65-F5344CB8AC3E}">
        <p14:creationId xmlns:p14="http://schemas.microsoft.com/office/powerpoint/2010/main" val="401158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7</a:t>
            </a:fld>
            <a:endParaRPr lang="en-US"/>
          </a:p>
        </p:txBody>
      </p:sp>
    </p:spTree>
    <p:extLst>
      <p:ext uri="{BB962C8B-B14F-4D97-AF65-F5344CB8AC3E}">
        <p14:creationId xmlns:p14="http://schemas.microsoft.com/office/powerpoint/2010/main" val="362575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8</a:t>
            </a:fld>
            <a:endParaRPr lang="en-US"/>
          </a:p>
        </p:txBody>
      </p:sp>
    </p:spTree>
    <p:extLst>
      <p:ext uri="{BB962C8B-B14F-4D97-AF65-F5344CB8AC3E}">
        <p14:creationId xmlns:p14="http://schemas.microsoft.com/office/powerpoint/2010/main" val="32796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9</a:t>
            </a:fld>
            <a:endParaRPr lang="en-US"/>
          </a:p>
        </p:txBody>
      </p:sp>
    </p:spTree>
    <p:extLst>
      <p:ext uri="{BB962C8B-B14F-4D97-AF65-F5344CB8AC3E}">
        <p14:creationId xmlns:p14="http://schemas.microsoft.com/office/powerpoint/2010/main" val="133922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10</a:t>
            </a:fld>
            <a:endParaRPr lang="en-US"/>
          </a:p>
        </p:txBody>
      </p:sp>
    </p:spTree>
    <p:extLst>
      <p:ext uri="{BB962C8B-B14F-4D97-AF65-F5344CB8AC3E}">
        <p14:creationId xmlns:p14="http://schemas.microsoft.com/office/powerpoint/2010/main" val="3978463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j0341439"/>
          <p:cNvPicPr>
            <a:picLocks noChangeAspect="1" noChangeArrowheads="1"/>
          </p:cNvPicPr>
          <p:nvPr/>
        </p:nvPicPr>
        <p:blipFill>
          <a:blip r:embed="rId2" cstate="print"/>
          <a:srcRect b="19832"/>
          <a:stretch>
            <a:fillRect/>
          </a:stretch>
        </p:blipFill>
        <p:spPr bwMode="ltGray">
          <a:xfrm>
            <a:off x="0" y="1744663"/>
            <a:ext cx="9144000" cy="5127625"/>
          </a:xfrm>
          <a:prstGeom prst="rect">
            <a:avLst/>
          </a:prstGeom>
          <a:noFill/>
          <a:ln w="9525">
            <a:noFill/>
            <a:miter lim="800000"/>
            <a:headEnd/>
            <a:tailEnd/>
          </a:ln>
        </p:spPr>
      </p:pic>
      <p:sp>
        <p:nvSpPr>
          <p:cNvPr id="5" name="Rectangle 31"/>
          <p:cNvSpPr>
            <a:spLocks noChangeArrowheads="1"/>
          </p:cNvSpPr>
          <p:nvPr/>
        </p:nvSpPr>
        <p:spPr bwMode="white">
          <a:xfrm>
            <a:off x="0" y="0"/>
            <a:ext cx="9144000" cy="2392363"/>
          </a:xfrm>
          <a:prstGeom prst="rect">
            <a:avLst/>
          </a:prstGeom>
          <a:gradFill rotWithShape="1">
            <a:gsLst>
              <a:gs pos="0">
                <a:schemeClr val="hlink"/>
              </a:gs>
              <a:gs pos="100000">
                <a:schemeClr val="hlink">
                  <a:gamma/>
                  <a:shade val="46275"/>
                  <a:invGamma/>
                </a:schemeClr>
              </a:gs>
            </a:gsLst>
            <a:lin ang="2700000" scaled="1"/>
          </a:gradFill>
          <a:ln w="9525">
            <a:noFill/>
            <a:miter lim="800000"/>
            <a:headEnd/>
            <a:tailEnd/>
          </a:ln>
          <a:effectLst/>
        </p:spPr>
        <p:txBody>
          <a:bodyPr wrap="none" anchor="ctr"/>
          <a:lstStyle/>
          <a:p>
            <a:pPr>
              <a:defRPr/>
            </a:pPr>
            <a:endParaRPr lang="en-US">
              <a:latin typeface="Arial" charset="0"/>
              <a:cs typeface="+mn-cs"/>
            </a:endParaRPr>
          </a:p>
        </p:txBody>
      </p:sp>
      <p:sp>
        <p:nvSpPr>
          <p:cNvPr id="6" name="Freeform 32"/>
          <p:cNvSpPr>
            <a:spLocks/>
          </p:cNvSpPr>
          <p:nvPr/>
        </p:nvSpPr>
        <p:spPr bwMode="gray">
          <a:xfrm>
            <a:off x="2130425" y="1485900"/>
            <a:ext cx="7015163" cy="909638"/>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a:defRPr/>
            </a:pPr>
            <a:endParaRPr lang="en-US">
              <a:latin typeface="Arial" charset="0"/>
              <a:cs typeface="+mn-cs"/>
            </a:endParaRPr>
          </a:p>
        </p:txBody>
      </p:sp>
      <p:sp>
        <p:nvSpPr>
          <p:cNvPr id="7" name="Freeform 33"/>
          <p:cNvSpPr>
            <a:spLocks/>
          </p:cNvSpPr>
          <p:nvPr/>
        </p:nvSpPr>
        <p:spPr bwMode="invGray">
          <a:xfrm>
            <a:off x="-6350" y="2379663"/>
            <a:ext cx="2139950" cy="455612"/>
          </a:xfrm>
          <a:custGeom>
            <a:avLst/>
            <a:gdLst/>
            <a:ahLst/>
            <a:cxnLst>
              <a:cxn ang="0">
                <a:pos x="0" y="0"/>
              </a:cxn>
              <a:cxn ang="0">
                <a:pos x="1348" y="0"/>
              </a:cxn>
              <a:cxn ang="0">
                <a:pos x="1170" y="287"/>
              </a:cxn>
              <a:cxn ang="0">
                <a:pos x="0" y="286"/>
              </a:cxn>
              <a:cxn ang="0">
                <a:pos x="0" y="0"/>
              </a:cxn>
            </a:cxnLst>
            <a:rect l="0" t="0" r="r" b="b"/>
            <a:pathLst>
              <a:path w="1348" h="287">
                <a:moveTo>
                  <a:pt x="0" y="0"/>
                </a:moveTo>
                <a:lnTo>
                  <a:pt x="1348" y="0"/>
                </a:lnTo>
                <a:lnTo>
                  <a:pt x="1170" y="287"/>
                </a:lnTo>
                <a:lnTo>
                  <a:pt x="0" y="286"/>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US">
              <a:latin typeface="Arial" charset="0"/>
              <a:cs typeface="+mn-cs"/>
            </a:endParaRPr>
          </a:p>
        </p:txBody>
      </p:sp>
      <p:sp>
        <p:nvSpPr>
          <p:cNvPr id="8" name="Text Box 34"/>
          <p:cNvSpPr txBox="1">
            <a:spLocks noChangeArrowheads="1"/>
          </p:cNvSpPr>
          <p:nvPr/>
        </p:nvSpPr>
        <p:spPr bwMode="black">
          <a:xfrm>
            <a:off x="609600" y="1524000"/>
            <a:ext cx="1157288" cy="733425"/>
          </a:xfrm>
          <a:prstGeom prst="rect">
            <a:avLst/>
          </a:prstGeom>
          <a:noFill/>
          <a:ln w="9525">
            <a:noFill/>
            <a:miter lim="800000"/>
            <a:headEnd/>
            <a:tailEnd/>
          </a:ln>
          <a:effectLst/>
        </p:spPr>
        <p:txBody>
          <a:bodyPr wrap="none">
            <a:spAutoFit/>
          </a:bodyPr>
          <a:lstStyle/>
          <a:p>
            <a:pPr>
              <a:defRPr/>
            </a:pPr>
            <a:r>
              <a:rPr lang="en-US" sz="1600" b="1">
                <a:solidFill>
                  <a:schemeClr val="bg1"/>
                </a:solidFill>
                <a:latin typeface="Arial" charset="0"/>
                <a:cs typeface="+mn-cs"/>
              </a:rPr>
              <a:t>Company</a:t>
            </a:r>
          </a:p>
          <a:p>
            <a:pPr>
              <a:defRPr/>
            </a:pPr>
            <a:r>
              <a:rPr lang="en-US" sz="2600" b="1">
                <a:solidFill>
                  <a:schemeClr val="bg1"/>
                </a:solidFill>
                <a:latin typeface="Arial" charset="0"/>
                <a:cs typeface="+mn-cs"/>
              </a:rPr>
              <a:t>LOGO</a:t>
            </a:r>
          </a:p>
        </p:txBody>
      </p:sp>
      <p:sp>
        <p:nvSpPr>
          <p:cNvPr id="3074" name="Rectangle 2"/>
          <p:cNvSpPr>
            <a:spLocks noGrp="1" noChangeArrowheads="1"/>
          </p:cNvSpPr>
          <p:nvPr>
            <p:ph type="ctrTitle"/>
          </p:nvPr>
        </p:nvSpPr>
        <p:spPr>
          <a:xfrm>
            <a:off x="2819400" y="1608138"/>
            <a:ext cx="6324600" cy="6858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0" y="5638800"/>
            <a:ext cx="6400800" cy="533400"/>
          </a:xfrm>
        </p:spPr>
        <p:txBody>
          <a:bodyPr/>
          <a:lstStyle>
            <a:lvl1pPr marL="0" indent="0" algn="r">
              <a:buFontTx/>
              <a:buNone/>
              <a:defRPr sz="2800">
                <a:solidFill>
                  <a:schemeClr val="bg1"/>
                </a:solidFill>
              </a:defRPr>
            </a:lvl1pPr>
          </a:lstStyle>
          <a:p>
            <a:r>
              <a:rPr lang="en-US" smtClean="0"/>
              <a:t>Click to edit Master subtitle style</a:t>
            </a:r>
            <a:endParaRPr lang="en-US"/>
          </a:p>
        </p:txBody>
      </p:sp>
      <p:sp>
        <p:nvSpPr>
          <p:cNvPr id="9" name="Rectangle 4"/>
          <p:cNvSpPr>
            <a:spLocks noGrp="1" noChangeArrowheads="1"/>
          </p:cNvSpPr>
          <p:nvPr>
            <p:ph type="dt" sz="half" idx="10"/>
          </p:nvPr>
        </p:nvSpPr>
        <p:spPr>
          <a:xfrm>
            <a:off x="457200" y="6400800"/>
            <a:ext cx="2133600" cy="320675"/>
          </a:xfrm>
        </p:spPr>
        <p:txBody>
          <a:bodyPr/>
          <a:lstStyle>
            <a:lvl1pPr>
              <a:defRPr>
                <a:solidFill>
                  <a:schemeClr val="bg1"/>
                </a:solidFill>
              </a:defRPr>
            </a:lvl1pPr>
          </a:lstStyle>
          <a:p>
            <a:pPr>
              <a:defRPr/>
            </a:pPr>
            <a:endParaRPr lang="en-US"/>
          </a:p>
        </p:txBody>
      </p:sp>
      <p:sp>
        <p:nvSpPr>
          <p:cNvPr id="10" name="Rectangle 5"/>
          <p:cNvSpPr>
            <a:spLocks noGrp="1" noChangeArrowheads="1"/>
          </p:cNvSpPr>
          <p:nvPr>
            <p:ph type="ftr" sz="quarter" idx="11"/>
          </p:nvPr>
        </p:nvSpPr>
        <p:spPr>
          <a:xfrm>
            <a:off x="3124200" y="6400800"/>
            <a:ext cx="2895600" cy="320675"/>
          </a:xfrm>
        </p:spPr>
        <p:txBody>
          <a:bodyPr/>
          <a:lstStyle>
            <a:lvl1pPr>
              <a:defRPr>
                <a:solidFill>
                  <a:schemeClr val="bg1"/>
                </a:solidFill>
              </a:defRPr>
            </a:lvl1pPr>
          </a:lstStyle>
          <a:p>
            <a:pPr>
              <a:defRPr/>
            </a:pPr>
            <a:endParaRPr lang="en-US"/>
          </a:p>
        </p:txBody>
      </p:sp>
      <p:sp>
        <p:nvSpPr>
          <p:cNvPr id="11" name="Rectangle 6"/>
          <p:cNvSpPr>
            <a:spLocks noGrp="1" noChangeArrowheads="1"/>
          </p:cNvSpPr>
          <p:nvPr>
            <p:ph type="sldNum" sz="quarter" idx="12"/>
          </p:nvPr>
        </p:nvSpPr>
        <p:spPr>
          <a:xfrm>
            <a:off x="6553200" y="6400800"/>
            <a:ext cx="2133600" cy="320675"/>
          </a:xfrm>
        </p:spPr>
        <p:txBody>
          <a:bodyPr/>
          <a:lstStyle>
            <a:lvl1pPr>
              <a:defRPr>
                <a:solidFill>
                  <a:schemeClr val="bg1"/>
                </a:solidFill>
              </a:defRPr>
            </a:lvl1pPr>
          </a:lstStyle>
          <a:p>
            <a:pPr>
              <a:defRPr/>
            </a:pPr>
            <a:fld id="{CFD9E773-647E-4019-9720-0F4EEE40C84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9510B7-1EB7-41E9-A4DB-AD16B85A63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27013"/>
            <a:ext cx="2068512"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013"/>
            <a:ext cx="6053138"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D08983-2699-42DF-B387-ED3D85ECC5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50C3DC-6540-48F8-B4F3-A8E99E9DE9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DF6A2-54F9-4122-A31D-A7122C0D5D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446CD6-AEB5-4054-9631-FF3951689C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269159-89BC-4BB8-AA68-1C1857AA09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4DC504-E02E-49EB-A084-86994DBEF0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593528-4A66-4194-9C81-649F4B86B7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EEC359-2CED-4BD1-887D-76CC237768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7A68A7-940E-463F-8D10-619E45ED98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11D755-A70D-40A8-9E77-9FC25D9E8C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aphicFrame>
        <p:nvGraphicFramePr>
          <p:cNvPr id="1026" name="Object 86"/>
          <p:cNvGraphicFramePr>
            <a:graphicFrameLocks noChangeAspect="1"/>
          </p:cNvGraphicFramePr>
          <p:nvPr/>
        </p:nvGraphicFramePr>
        <p:xfrm>
          <a:off x="2987675" y="2736850"/>
          <a:ext cx="6156325" cy="4121150"/>
        </p:xfrm>
        <a:graphic>
          <a:graphicData uri="http://schemas.openxmlformats.org/presentationml/2006/ole">
            <mc:AlternateContent xmlns:mc="http://schemas.openxmlformats.org/markup-compatibility/2006">
              <mc:Choice xmlns:v="urn:schemas-microsoft-com:vml" Requires="v">
                <p:oleObj spid="_x0000_s1076" name="Image" r:id="rId15" imgW="7949206" imgH="5320635" progId="">
                  <p:embed/>
                </p:oleObj>
              </mc:Choice>
              <mc:Fallback>
                <p:oleObj name="Image" r:id="rId15" imgW="7949206" imgH="5320635" progId="">
                  <p:embed/>
                  <p:pic>
                    <p:nvPicPr>
                      <p:cNvPr id="0" name="Object 8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87675" y="2736850"/>
                        <a:ext cx="6156325" cy="4121150"/>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1027" name="Object 87"/>
          <p:cNvGraphicFramePr>
            <a:graphicFrameLocks noChangeAspect="1"/>
          </p:cNvGraphicFramePr>
          <p:nvPr/>
        </p:nvGraphicFramePr>
        <p:xfrm>
          <a:off x="0" y="0"/>
          <a:ext cx="9144000" cy="973138"/>
        </p:xfrm>
        <a:graphic>
          <a:graphicData uri="http://schemas.openxmlformats.org/presentationml/2006/ole">
            <mc:AlternateContent xmlns:mc="http://schemas.openxmlformats.org/markup-compatibility/2006">
              <mc:Choice xmlns:v="urn:schemas-microsoft-com:vml" Requires="v">
                <p:oleObj spid="_x0000_s1077" name="Image" r:id="rId17" imgW="8571429" imgH="1514286" progId="">
                  <p:embed/>
                </p:oleObj>
              </mc:Choice>
              <mc:Fallback>
                <p:oleObj name="Image" r:id="rId17" imgW="8571429" imgH="1514286" progId="">
                  <p:embed/>
                  <p:pic>
                    <p:nvPicPr>
                      <p:cNvPr id="0" name="Object 8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973138"/>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045" name="Freeform 21"/>
          <p:cNvSpPr>
            <a:spLocks/>
          </p:cNvSpPr>
          <p:nvPr/>
        </p:nvSpPr>
        <p:spPr bwMode="gray">
          <a:xfrm>
            <a:off x="1828800" y="246063"/>
            <a:ext cx="7315200" cy="720725"/>
          </a:xfrm>
          <a:custGeom>
            <a:avLst/>
            <a:gdLst/>
            <a:ahLst/>
            <a:cxnLst>
              <a:cxn ang="0">
                <a:pos x="0" y="454"/>
              </a:cxn>
              <a:cxn ang="0">
                <a:pos x="4798" y="454"/>
              </a:cxn>
              <a:cxn ang="0">
                <a:pos x="4798" y="0"/>
              </a:cxn>
              <a:cxn ang="0">
                <a:pos x="382" y="3"/>
              </a:cxn>
              <a:cxn ang="0">
                <a:pos x="0" y="454"/>
              </a:cxn>
            </a:cxnLst>
            <a:rect l="0" t="0" r="r" b="b"/>
            <a:pathLst>
              <a:path w="4798" h="454">
                <a:moveTo>
                  <a:pt x="0" y="454"/>
                </a:moveTo>
                <a:lnTo>
                  <a:pt x="4798" y="454"/>
                </a:lnTo>
                <a:lnTo>
                  <a:pt x="4798" y="0"/>
                </a:lnTo>
                <a:lnTo>
                  <a:pt x="382" y="3"/>
                </a:lnTo>
                <a:lnTo>
                  <a:pt x="0" y="454"/>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a:defRPr/>
            </a:pPr>
            <a:endParaRPr lang="en-US">
              <a:latin typeface="Arial" charset="0"/>
              <a:cs typeface="+mn-cs"/>
            </a:endParaRPr>
          </a:p>
        </p:txBody>
      </p:sp>
      <p:sp>
        <p:nvSpPr>
          <p:cNvPr id="1046" name="Freeform 22"/>
          <p:cNvSpPr>
            <a:spLocks/>
          </p:cNvSpPr>
          <p:nvPr/>
        </p:nvSpPr>
        <p:spPr bwMode="gray">
          <a:xfrm>
            <a:off x="0" y="966788"/>
            <a:ext cx="1828800"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US">
              <a:latin typeface="Arial" charset="0"/>
              <a:cs typeface="+mn-cs"/>
            </a:endParaRPr>
          </a:p>
        </p:txBody>
      </p:sp>
      <p:sp>
        <p:nvSpPr>
          <p:cNvPr id="1031" name="Rectangle 2"/>
          <p:cNvSpPr>
            <a:spLocks noGrp="1" noChangeArrowheads="1"/>
          </p:cNvSpPr>
          <p:nvPr>
            <p:ph type="title"/>
          </p:nvPr>
        </p:nvSpPr>
        <p:spPr bwMode="white">
          <a:xfrm>
            <a:off x="2406650" y="227013"/>
            <a:ext cx="6324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037FF9DB-0616-40BB-A312-55E6B41760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sz="4000" i="1">
          <a:solidFill>
            <a:schemeClr val="bg1"/>
          </a:solidFill>
          <a:latin typeface="+mj-lt"/>
          <a:ea typeface="+mj-ea"/>
          <a:cs typeface="+mj-cs"/>
        </a:defRPr>
      </a:lvl1pPr>
      <a:lvl2pPr algn="l" rtl="0" eaLnBrk="0" fontAlgn="base" hangingPunct="0">
        <a:spcBef>
          <a:spcPct val="0"/>
        </a:spcBef>
        <a:spcAft>
          <a:spcPct val="0"/>
        </a:spcAft>
        <a:defRPr sz="4000" i="1">
          <a:solidFill>
            <a:schemeClr val="bg1"/>
          </a:solidFill>
          <a:latin typeface="Arial" charset="0"/>
        </a:defRPr>
      </a:lvl2pPr>
      <a:lvl3pPr algn="l" rtl="0" eaLnBrk="0" fontAlgn="base" hangingPunct="0">
        <a:spcBef>
          <a:spcPct val="0"/>
        </a:spcBef>
        <a:spcAft>
          <a:spcPct val="0"/>
        </a:spcAft>
        <a:defRPr sz="4000" i="1">
          <a:solidFill>
            <a:schemeClr val="bg1"/>
          </a:solidFill>
          <a:latin typeface="Arial" charset="0"/>
        </a:defRPr>
      </a:lvl3pPr>
      <a:lvl4pPr algn="l" rtl="0" eaLnBrk="0" fontAlgn="base" hangingPunct="0">
        <a:spcBef>
          <a:spcPct val="0"/>
        </a:spcBef>
        <a:spcAft>
          <a:spcPct val="0"/>
        </a:spcAft>
        <a:defRPr sz="4000" i="1">
          <a:solidFill>
            <a:schemeClr val="bg1"/>
          </a:solidFill>
          <a:latin typeface="Arial" charset="0"/>
        </a:defRPr>
      </a:lvl4pPr>
      <a:lvl5pPr algn="l" rtl="0" eaLnBrk="0" fontAlgn="base" hangingPunct="0">
        <a:spcBef>
          <a:spcPct val="0"/>
        </a:spcBef>
        <a:spcAft>
          <a:spcPct val="0"/>
        </a:spcAft>
        <a:defRPr sz="4000" i="1">
          <a:solidFill>
            <a:schemeClr val="bg1"/>
          </a:solidFill>
          <a:latin typeface="Arial" charset="0"/>
        </a:defRPr>
      </a:lvl5pPr>
      <a:lvl6pPr marL="457200" algn="l" rtl="0" eaLnBrk="1" fontAlgn="base" hangingPunct="1">
        <a:spcBef>
          <a:spcPct val="0"/>
        </a:spcBef>
        <a:spcAft>
          <a:spcPct val="0"/>
        </a:spcAft>
        <a:defRPr sz="4000" i="1">
          <a:solidFill>
            <a:schemeClr val="bg1"/>
          </a:solidFill>
          <a:latin typeface="Arial" charset="0"/>
        </a:defRPr>
      </a:lvl6pPr>
      <a:lvl7pPr marL="914400" algn="l" rtl="0" eaLnBrk="1" fontAlgn="base" hangingPunct="1">
        <a:spcBef>
          <a:spcPct val="0"/>
        </a:spcBef>
        <a:spcAft>
          <a:spcPct val="0"/>
        </a:spcAft>
        <a:defRPr sz="4000" i="1">
          <a:solidFill>
            <a:schemeClr val="bg1"/>
          </a:solidFill>
          <a:latin typeface="Arial" charset="0"/>
        </a:defRPr>
      </a:lvl7pPr>
      <a:lvl8pPr marL="1371600" algn="l" rtl="0" eaLnBrk="1" fontAlgn="base" hangingPunct="1">
        <a:spcBef>
          <a:spcPct val="0"/>
        </a:spcBef>
        <a:spcAft>
          <a:spcPct val="0"/>
        </a:spcAft>
        <a:defRPr sz="4000" i="1">
          <a:solidFill>
            <a:schemeClr val="bg1"/>
          </a:solidFill>
          <a:latin typeface="Arial" charset="0"/>
        </a:defRPr>
      </a:lvl8pPr>
      <a:lvl9pPr marL="1828800" algn="l" rtl="0" eaLnBrk="1" fontAlgn="base" hangingPunct="1">
        <a:spcBef>
          <a:spcPct val="0"/>
        </a:spcBef>
        <a:spcAft>
          <a:spcPct val="0"/>
        </a:spcAft>
        <a:defRPr sz="4000" i="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76200"/>
            <a:ext cx="70104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b="1" spc="200" dirty="0" smtClean="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rPr>
              <a:t>MASTERS IN PROJECT MANAGEMENT</a:t>
            </a:r>
            <a:endParaRPr lang="en-US" sz="4000" b="1" spc="200" dirty="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endParaRPr>
          </a:p>
        </p:txBody>
      </p:sp>
      <p:sp>
        <p:nvSpPr>
          <p:cNvPr id="40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r-PK"/>
          </a:p>
        </p:txBody>
      </p:sp>
      <p:sp>
        <p:nvSpPr>
          <p:cNvPr id="18" name="TextBox 17"/>
          <p:cNvSpPr txBox="1"/>
          <p:nvPr/>
        </p:nvSpPr>
        <p:spPr>
          <a:xfrm>
            <a:off x="193763" y="2895600"/>
            <a:ext cx="8863324" cy="2677656"/>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5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a:t>
            </a:r>
          </a:p>
          <a:p>
            <a:pPr algn="ctr">
              <a:defRPr/>
            </a:pPr>
            <a:r>
              <a:rPr lang="en-US" sz="5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MANAGEMENT</a:t>
            </a:r>
            <a:endParaRPr lang="en-US" sz="5400" b="1"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6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Class: MS(PM)-2(A,B&amp;C)</a:t>
            </a:r>
            <a:endParaRPr lang="en-US" sz="6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pic>
        <p:nvPicPr>
          <p:cNvPr id="8" name="Picture 7"/>
          <p:cNvPicPr>
            <a:picLocks noChangeAspect="1"/>
          </p:cNvPicPr>
          <p:nvPr/>
        </p:nvPicPr>
        <p:blipFill>
          <a:blip r:embed="rId4"/>
          <a:stretch>
            <a:fillRect/>
          </a:stretch>
        </p:blipFill>
        <p:spPr>
          <a:xfrm>
            <a:off x="161346" y="997160"/>
            <a:ext cx="1550003" cy="1824037"/>
          </a:xfrm>
          <a:prstGeom prst="rect">
            <a:avLst/>
          </a:prstGeom>
        </p:spPr>
      </p:pic>
      <p:pic>
        <p:nvPicPr>
          <p:cNvPr id="9" name="Picture 8"/>
          <p:cNvPicPr>
            <a:picLocks noChangeAspect="1"/>
          </p:cNvPicPr>
          <p:nvPr/>
        </p:nvPicPr>
        <p:blipFill>
          <a:blip r:embed="rId5"/>
          <a:stretch>
            <a:fillRect/>
          </a:stretch>
        </p:blipFill>
        <p:spPr>
          <a:xfrm>
            <a:off x="5181601" y="1509289"/>
            <a:ext cx="3962400" cy="870454"/>
          </a:xfrm>
          <a:prstGeom prst="rect">
            <a:avLst/>
          </a:prstGeom>
        </p:spPr>
      </p:pic>
    </p:spTree>
    <p:extLst>
      <p:ext uri="{BB962C8B-B14F-4D97-AF65-F5344CB8AC3E}">
        <p14:creationId xmlns:p14="http://schemas.microsoft.com/office/powerpoint/2010/main" val="3888464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200329"/>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 </a:t>
            </a: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Potential Responses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828800"/>
            <a:ext cx="8991600" cy="42672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When a risk is first identified, </a:t>
            </a:r>
            <a:r>
              <a:rPr lang="en-US" sz="2400" b="1" kern="0" dirty="0" smtClean="0">
                <a:solidFill>
                  <a:srgbClr val="FF6600"/>
                </a:solidFill>
                <a:latin typeface="+mn-lt"/>
                <a:cs typeface="+mn-cs"/>
              </a:rPr>
              <a:t>potential responses </a:t>
            </a:r>
            <a:r>
              <a:rPr lang="en-US" sz="2400" b="1" kern="0" dirty="0" smtClean="0">
                <a:solidFill>
                  <a:schemeClr val="accent1">
                    <a:lumMod val="50000"/>
                  </a:schemeClr>
                </a:solidFill>
                <a:latin typeface="+mn-lt"/>
                <a:cs typeface="+mn-cs"/>
              </a:rPr>
              <a:t>may also be identified at the same time. </a:t>
            </a:r>
          </a:p>
          <a:p>
            <a:pPr marL="342900" indent="-342900">
              <a:buFont typeface="Arial" pitchFamily="34" charset="0"/>
              <a:buChar char="•"/>
            </a:pPr>
            <a:r>
              <a:rPr lang="en-US" sz="2400" b="1" kern="0" dirty="0" smtClean="0">
                <a:solidFill>
                  <a:schemeClr val="accent1">
                    <a:lumMod val="50000"/>
                  </a:schemeClr>
                </a:solidFill>
                <a:latin typeface="+mn-lt"/>
                <a:cs typeface="+mn-cs"/>
              </a:rPr>
              <a:t>These </a:t>
            </a:r>
            <a:r>
              <a:rPr lang="en-US" sz="2400" b="1" kern="0" dirty="0" smtClean="0">
                <a:solidFill>
                  <a:srgbClr val="FF6600"/>
                </a:solidFill>
                <a:latin typeface="+mn-lt"/>
                <a:cs typeface="+mn-cs"/>
              </a:rPr>
              <a:t>should be recorded </a:t>
            </a:r>
            <a:r>
              <a:rPr lang="en-US" sz="2400" b="1" kern="0" dirty="0" smtClean="0">
                <a:solidFill>
                  <a:schemeClr val="accent1">
                    <a:lumMod val="50000"/>
                  </a:schemeClr>
                </a:solidFill>
                <a:latin typeface="+mn-lt"/>
                <a:cs typeface="+mn-cs"/>
              </a:rPr>
              <a:t>during the Identify Risks process and considered for </a:t>
            </a:r>
            <a:r>
              <a:rPr lang="en-US" sz="2400" b="1" kern="0" dirty="0" smtClean="0">
                <a:solidFill>
                  <a:srgbClr val="FF6600"/>
                </a:solidFill>
                <a:latin typeface="+mn-lt"/>
                <a:cs typeface="+mn-cs"/>
              </a:rPr>
              <a:t>immediate action </a:t>
            </a:r>
            <a:r>
              <a:rPr lang="en-US" sz="2400" b="1" kern="0" dirty="0" smtClean="0">
                <a:solidFill>
                  <a:schemeClr val="accent1">
                    <a:lumMod val="50000"/>
                  </a:schemeClr>
                </a:solidFill>
                <a:latin typeface="+mn-lt"/>
                <a:cs typeface="+mn-cs"/>
              </a:rPr>
              <a:t>is such action is appropriate. </a:t>
            </a:r>
          </a:p>
          <a:p>
            <a:pPr marL="342900" indent="-342900">
              <a:buFont typeface="Arial" pitchFamily="34" charset="0"/>
              <a:buChar char="•"/>
            </a:pPr>
            <a:r>
              <a:rPr lang="en-US" sz="2400" b="1" kern="0" dirty="0" smtClean="0">
                <a:solidFill>
                  <a:schemeClr val="accent1">
                    <a:lumMod val="50000"/>
                  </a:schemeClr>
                </a:solidFill>
                <a:latin typeface="+mn-lt"/>
                <a:cs typeface="+mn-cs"/>
              </a:rPr>
              <a:t>Where such responses are not implemented immediately, these </a:t>
            </a:r>
            <a:r>
              <a:rPr lang="en-US" sz="2400" b="1" kern="0" dirty="0" smtClean="0">
                <a:solidFill>
                  <a:srgbClr val="FF6600"/>
                </a:solidFill>
                <a:latin typeface="+mn-lt"/>
                <a:cs typeface="+mn-cs"/>
              </a:rPr>
              <a:t>should be considered </a:t>
            </a:r>
            <a:r>
              <a:rPr lang="en-US" sz="2400" b="1" kern="0" dirty="0" smtClean="0">
                <a:solidFill>
                  <a:schemeClr val="accent1">
                    <a:lumMod val="50000"/>
                  </a:schemeClr>
                </a:solidFill>
                <a:latin typeface="+mn-lt"/>
                <a:cs typeface="+mn-cs"/>
              </a:rPr>
              <a:t>during the </a:t>
            </a:r>
            <a:r>
              <a:rPr lang="en-US" sz="2400" b="1" kern="0" dirty="0" smtClean="0">
                <a:solidFill>
                  <a:srgbClr val="7030A0"/>
                </a:solidFill>
                <a:latin typeface="+mn-lt"/>
                <a:cs typeface="+mn-cs"/>
              </a:rPr>
              <a:t>Plan Risk Responses</a:t>
            </a:r>
            <a:r>
              <a:rPr lang="en-US" sz="2400" b="1" kern="0" dirty="0" smtClean="0">
                <a:solidFill>
                  <a:schemeClr val="accent1">
                    <a:lumMod val="50000"/>
                  </a:schemeClr>
                </a:solidFill>
                <a:latin typeface="+mn-lt"/>
                <a:cs typeface="+mn-cs"/>
              </a:rPr>
              <a:t> process.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732527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200329"/>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Objectives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828800"/>
            <a:ext cx="8991600" cy="4267200"/>
          </a:xfrm>
          <a:prstGeom prst="rect">
            <a:avLst/>
          </a:prstGeom>
        </p:spPr>
        <p:txBody>
          <a:bodyPr/>
          <a:lstStyle/>
          <a:p>
            <a:r>
              <a:rPr lang="en-US" sz="2800" b="1" kern="0" dirty="0" smtClean="0">
                <a:solidFill>
                  <a:schemeClr val="accent1">
                    <a:lumMod val="50000"/>
                  </a:schemeClr>
                </a:solidFill>
                <a:latin typeface="+mn-lt"/>
                <a:cs typeface="+mn-cs"/>
              </a:rPr>
              <a:t>The objectives of the </a:t>
            </a:r>
            <a:r>
              <a:rPr lang="en-US" sz="2800" b="1" kern="0" dirty="0" smtClean="0">
                <a:solidFill>
                  <a:srgbClr val="7030A0"/>
                </a:solidFill>
                <a:latin typeface="+mn-lt"/>
                <a:cs typeface="+mn-cs"/>
              </a:rPr>
              <a:t>Identify Risks </a:t>
            </a:r>
            <a:r>
              <a:rPr lang="en-US" sz="2800" b="1" kern="0" dirty="0" smtClean="0">
                <a:solidFill>
                  <a:schemeClr val="accent1">
                    <a:lumMod val="50000"/>
                  </a:schemeClr>
                </a:solidFill>
                <a:latin typeface="+mn-lt"/>
                <a:cs typeface="+mn-cs"/>
              </a:rPr>
              <a:t>process are to:</a:t>
            </a:r>
          </a:p>
          <a:p>
            <a:pPr marL="342900" indent="-342900">
              <a:buFont typeface="Arial" pitchFamily="34" charset="0"/>
              <a:buChar char="•"/>
            </a:pPr>
            <a:r>
              <a:rPr lang="en-US" sz="2800" b="1" kern="0" dirty="0" smtClean="0">
                <a:solidFill>
                  <a:schemeClr val="accent1">
                    <a:lumMod val="50000"/>
                  </a:schemeClr>
                </a:solidFill>
                <a:latin typeface="+mn-lt"/>
                <a:cs typeface="+mn-cs"/>
              </a:rPr>
              <a:t>Identify and record a </a:t>
            </a:r>
            <a:r>
              <a:rPr lang="en-US" sz="2800" b="1" kern="0" dirty="0" smtClean="0">
                <a:solidFill>
                  <a:srgbClr val="FF6600"/>
                </a:solidFill>
                <a:latin typeface="+mn-lt"/>
                <a:cs typeface="+mn-cs"/>
              </a:rPr>
              <a:t>long list of threats and opportunities </a:t>
            </a:r>
            <a:r>
              <a:rPr lang="en-US" sz="2800" b="1" kern="0" dirty="0" smtClean="0">
                <a:solidFill>
                  <a:schemeClr val="accent1">
                    <a:lumMod val="50000"/>
                  </a:schemeClr>
                </a:solidFill>
                <a:latin typeface="+mn-lt"/>
                <a:cs typeface="+mn-cs"/>
              </a:rPr>
              <a:t>for the project and by work package; for many projects, the word </a:t>
            </a:r>
            <a:r>
              <a:rPr lang="en-US" sz="2800" b="1" kern="0" dirty="0" smtClean="0">
                <a:solidFill>
                  <a:srgbClr val="FF0000"/>
                </a:solidFill>
                <a:latin typeface="+mn-lt"/>
                <a:cs typeface="+mn-cs"/>
              </a:rPr>
              <a:t>“long” </a:t>
            </a:r>
            <a:r>
              <a:rPr lang="en-US" sz="2800" b="1" kern="0" dirty="0" smtClean="0">
                <a:solidFill>
                  <a:schemeClr val="accent1">
                    <a:lumMod val="50000"/>
                  </a:schemeClr>
                </a:solidFill>
                <a:latin typeface="+mn-lt"/>
                <a:cs typeface="+mn-cs"/>
              </a:rPr>
              <a:t>means hundreds of risks</a:t>
            </a:r>
          </a:p>
          <a:p>
            <a:pPr marL="342900" indent="-342900">
              <a:buFont typeface="Arial" pitchFamily="34" charset="0"/>
              <a:buChar char="•"/>
            </a:pPr>
            <a:r>
              <a:rPr lang="en-US" sz="2800" b="1" kern="0" dirty="0" smtClean="0">
                <a:solidFill>
                  <a:schemeClr val="accent1">
                    <a:lumMod val="50000"/>
                  </a:schemeClr>
                </a:solidFill>
                <a:latin typeface="+mn-lt"/>
                <a:cs typeface="+mn-cs"/>
              </a:rPr>
              <a:t>Make sure all risks are in the </a:t>
            </a:r>
            <a:r>
              <a:rPr lang="en-US" sz="2800" b="1" kern="0" dirty="0" smtClean="0">
                <a:solidFill>
                  <a:srgbClr val="FF0000"/>
                </a:solidFill>
                <a:latin typeface="+mn-lt"/>
                <a:cs typeface="+mn-cs"/>
              </a:rPr>
              <a:t>cause-risk-effect</a:t>
            </a:r>
            <a:r>
              <a:rPr lang="en-US" sz="2800" b="1" kern="0" dirty="0" smtClean="0">
                <a:solidFill>
                  <a:schemeClr val="accent1">
                    <a:lumMod val="50000"/>
                  </a:schemeClr>
                </a:solidFill>
                <a:latin typeface="+mn-lt"/>
                <a:cs typeface="+mn-cs"/>
              </a:rPr>
              <a:t> format</a:t>
            </a:r>
          </a:p>
          <a:p>
            <a:pPr marL="342900" indent="-342900">
              <a:buFont typeface="Arial" pitchFamily="34" charset="0"/>
              <a:buChar char="•"/>
            </a:pPr>
            <a:r>
              <a:rPr lang="en-US" sz="2800" b="1" kern="0" dirty="0" smtClean="0">
                <a:solidFill>
                  <a:srgbClr val="FF0000"/>
                </a:solidFill>
                <a:latin typeface="+mn-lt"/>
                <a:cs typeface="+mn-cs"/>
              </a:rPr>
              <a:t>Understand</a:t>
            </a:r>
            <a:r>
              <a:rPr lang="en-US" sz="2800" b="1" kern="0" dirty="0" smtClean="0">
                <a:solidFill>
                  <a:schemeClr val="accent1">
                    <a:lumMod val="50000"/>
                  </a:schemeClr>
                </a:solidFill>
                <a:latin typeface="+mn-lt"/>
                <a:cs typeface="+mn-cs"/>
              </a:rPr>
              <a:t> the risks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669547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6835" name="Rectangle 3"/>
          <p:cNvSpPr>
            <a:spLocks noGrp="1" noChangeArrowheads="1"/>
          </p:cNvSpPr>
          <p:nvPr>
            <p:ph type="body" idx="1"/>
          </p:nvPr>
        </p:nvSpPr>
        <p:spPr>
          <a:xfrm>
            <a:off x="609600" y="1600200"/>
            <a:ext cx="7772400" cy="4419600"/>
          </a:xfrm>
        </p:spPr>
        <p:txBody>
          <a:bodyPr vert="horz" wrap="square" lIns="91440" tIns="45720" rIns="91440" bIns="45720" numCol="1" anchor="t" anchorCtr="0" compatLnSpc="1">
            <a:prstTxWarp prst="textNoShape">
              <a:avLst/>
            </a:prstTxWarp>
          </a:bodyPr>
          <a:lstStyle/>
          <a:p>
            <a:pPr lvl="1" eaLnBrk="1" hangingPunct="1">
              <a:lnSpc>
                <a:spcPct val="90000"/>
              </a:lnSpc>
              <a:buNone/>
              <a:tabLst>
                <a:tab pos="4400550" algn="l"/>
              </a:tabLst>
            </a:pPr>
            <a:r>
              <a:rPr lang="en-US" altLang="ja-JP" sz="2000" b="1" dirty="0" smtClean="0">
                <a:solidFill>
                  <a:schemeClr val="accent1">
                    <a:lumMod val="50000"/>
                  </a:schemeClr>
                </a:solidFill>
                <a:ea typeface="+mn-ea"/>
                <a:cs typeface="+mn-cs"/>
              </a:rPr>
              <a:t>Types </a:t>
            </a:r>
            <a:endParaRPr lang="en-US" altLang="ja-JP" sz="1800" b="1" dirty="0" smtClean="0">
              <a:solidFill>
                <a:schemeClr val="accent1">
                  <a:lumMod val="50000"/>
                </a:schemeClr>
              </a:solidFill>
              <a:ea typeface="+mn-ea"/>
              <a:cs typeface="+mn-cs"/>
            </a:endParaRP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Business (profit or loss) and insurable (loss)</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Known known 	Total certainty</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Known unknown 	Degree of  uncertainty</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Unknown unknown 	Total uncertainty</a:t>
            </a:r>
          </a:p>
          <a:p>
            <a:pPr lvl="1" eaLnBrk="1" hangingPunct="1">
              <a:lnSpc>
                <a:spcPct val="90000"/>
              </a:lnSpc>
              <a:tabLst>
                <a:tab pos="4400550" algn="l"/>
              </a:tabLst>
            </a:pPr>
            <a:endParaRPr lang="en-US" altLang="ja-JP" sz="1800" b="1" dirty="0" smtClean="0">
              <a:solidFill>
                <a:schemeClr val="accent1">
                  <a:lumMod val="50000"/>
                </a:schemeClr>
              </a:solidFill>
              <a:ea typeface="+mn-ea"/>
              <a:cs typeface="+mn-cs"/>
            </a:endParaRPr>
          </a:p>
          <a:p>
            <a:pPr lvl="1" eaLnBrk="1" hangingPunct="1">
              <a:lnSpc>
                <a:spcPct val="90000"/>
              </a:lnSpc>
              <a:buNone/>
              <a:tabLst>
                <a:tab pos="4400550" algn="l"/>
              </a:tabLst>
            </a:pPr>
            <a:r>
              <a:rPr lang="en-US" altLang="ja-JP" sz="2000" b="1" dirty="0" smtClean="0">
                <a:solidFill>
                  <a:schemeClr val="accent1">
                    <a:lumMod val="50000"/>
                  </a:schemeClr>
                </a:solidFill>
                <a:ea typeface="+mn-ea"/>
                <a:cs typeface="+mn-cs"/>
              </a:rPr>
              <a:t>Categories </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External, unpredictable 	Regulatory, etc.</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External, predictable 	Market risks</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Internal, non-technical 	Management</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Technical 	Design</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Legal 	Contractual</a:t>
            </a:r>
          </a:p>
          <a:p>
            <a:pPr lvl="1" eaLnBrk="1" hangingPunct="1">
              <a:lnSpc>
                <a:spcPct val="90000"/>
              </a:lnSpc>
              <a:buFont typeface="Monotype Sorts" pitchFamily="2" charset="2"/>
              <a:buChar char="–"/>
              <a:tabLst>
                <a:tab pos="4400550" algn="l"/>
              </a:tabLst>
            </a:pPr>
            <a:endParaRPr lang="en-US" altLang="ja-JP" sz="1800" b="1" dirty="0" smtClean="0">
              <a:solidFill>
                <a:schemeClr val="accent1">
                  <a:lumMod val="50000"/>
                </a:schemeClr>
              </a:solidFill>
              <a:ea typeface="+mn-ea"/>
              <a:cs typeface="+mn-cs"/>
            </a:endParaRPr>
          </a:p>
        </p:txBody>
      </p:sp>
      <p:sp>
        <p:nvSpPr>
          <p:cNvPr id="4"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6" name="TextBox 5"/>
          <p:cNvSpPr txBox="1"/>
          <p:nvPr/>
        </p:nvSpPr>
        <p:spPr>
          <a:xfrm>
            <a:off x="2057400" y="323671"/>
            <a:ext cx="7086600" cy="1200329"/>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Types and Categories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773444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6835">
                                            <p:txEl>
                                              <p:pRg st="0" end="0"/>
                                            </p:txEl>
                                          </p:spTgt>
                                        </p:tgtEl>
                                        <p:attrNameLst>
                                          <p:attrName>style.visibility</p:attrName>
                                        </p:attrNameLst>
                                      </p:cBhvr>
                                      <p:to>
                                        <p:strVal val="visible"/>
                                      </p:to>
                                    </p:set>
                                    <p:animEffect transition="in" filter="wipe(left)">
                                      <p:cBhvr>
                                        <p:cTn id="7" dur="500"/>
                                        <p:tgtEl>
                                          <p:spTgt spid="2296835">
                                            <p:txEl>
                                              <p:pRg st="0" end="0"/>
                                            </p:txEl>
                                          </p:spTgt>
                                        </p:tgtEl>
                                      </p:cBhvr>
                                    </p:animEffect>
                                  </p:childTnLst>
                                  <p:subTnLst>
                                    <p:animClr clrSpc="rgb" dir="cw">
                                      <p:cBhvr override="childStyle">
                                        <p:cTn dur="1" fill="hold" display="0" masterRel="nextClick" afterEffect="1"/>
                                        <p:tgtEl>
                                          <p:spTgt spid="2296835">
                                            <p:txEl>
                                              <p:pRg st="0" end="0"/>
                                            </p:txEl>
                                          </p:spTgt>
                                        </p:tgtEl>
                                        <p:attrNameLst>
                                          <p:attrName>ppt_c</p:attrName>
                                        </p:attrNameLst>
                                      </p:cBhvr>
                                      <p:to>
                                        <a:schemeClr val="folHlink"/>
                                      </p:to>
                                    </p:animClr>
                                  </p:subTnLst>
                                </p:cTn>
                              </p:par>
                              <p:par>
                                <p:cTn id="8" presetID="22" presetClass="entr" presetSubtype="8" fill="hold" grpId="0" nodeType="withEffect">
                                  <p:stCondLst>
                                    <p:cond delay="0"/>
                                  </p:stCondLst>
                                  <p:childTnLst>
                                    <p:set>
                                      <p:cBhvr>
                                        <p:cTn id="9" dur="1" fill="hold">
                                          <p:stCondLst>
                                            <p:cond delay="0"/>
                                          </p:stCondLst>
                                        </p:cTn>
                                        <p:tgtEl>
                                          <p:spTgt spid="2296835">
                                            <p:txEl>
                                              <p:pRg st="1" end="1"/>
                                            </p:txEl>
                                          </p:spTgt>
                                        </p:tgtEl>
                                        <p:attrNameLst>
                                          <p:attrName>style.visibility</p:attrName>
                                        </p:attrNameLst>
                                      </p:cBhvr>
                                      <p:to>
                                        <p:strVal val="visible"/>
                                      </p:to>
                                    </p:set>
                                    <p:animEffect transition="in" filter="wipe(left)">
                                      <p:cBhvr>
                                        <p:cTn id="10" dur="500"/>
                                        <p:tgtEl>
                                          <p:spTgt spid="2296835">
                                            <p:txEl>
                                              <p:pRg st="1" end="1"/>
                                            </p:txEl>
                                          </p:spTgt>
                                        </p:tgtEl>
                                      </p:cBhvr>
                                    </p:animEffect>
                                  </p:childTnLst>
                                  <p:subTnLst>
                                    <p:animClr clrSpc="rgb" dir="cw">
                                      <p:cBhvr override="childStyle">
                                        <p:cTn dur="1" fill="hold" display="0" masterRel="nextClick" afterEffect="1"/>
                                        <p:tgtEl>
                                          <p:spTgt spid="2296835">
                                            <p:txEl>
                                              <p:pRg st="1" end="1"/>
                                            </p:txEl>
                                          </p:spTgt>
                                        </p:tgtEl>
                                        <p:attrNameLst>
                                          <p:attrName>ppt_c</p:attrName>
                                        </p:attrNameLst>
                                      </p:cBhvr>
                                      <p:to>
                                        <a:schemeClr val="folHlink"/>
                                      </p:to>
                                    </p:animClr>
                                  </p:subTnLst>
                                </p:cTn>
                              </p:par>
                              <p:par>
                                <p:cTn id="11" presetID="22" presetClass="entr" presetSubtype="8" fill="hold" grpId="0" nodeType="withEffect">
                                  <p:stCondLst>
                                    <p:cond delay="0"/>
                                  </p:stCondLst>
                                  <p:childTnLst>
                                    <p:set>
                                      <p:cBhvr>
                                        <p:cTn id="12" dur="1" fill="hold">
                                          <p:stCondLst>
                                            <p:cond delay="0"/>
                                          </p:stCondLst>
                                        </p:cTn>
                                        <p:tgtEl>
                                          <p:spTgt spid="2296835">
                                            <p:txEl>
                                              <p:pRg st="2" end="2"/>
                                            </p:txEl>
                                          </p:spTgt>
                                        </p:tgtEl>
                                        <p:attrNameLst>
                                          <p:attrName>style.visibility</p:attrName>
                                        </p:attrNameLst>
                                      </p:cBhvr>
                                      <p:to>
                                        <p:strVal val="visible"/>
                                      </p:to>
                                    </p:set>
                                    <p:animEffect transition="in" filter="wipe(left)">
                                      <p:cBhvr>
                                        <p:cTn id="13" dur="500"/>
                                        <p:tgtEl>
                                          <p:spTgt spid="2296835">
                                            <p:txEl>
                                              <p:pRg st="2" end="2"/>
                                            </p:txEl>
                                          </p:spTgt>
                                        </p:tgtEl>
                                      </p:cBhvr>
                                    </p:animEffect>
                                  </p:childTnLst>
                                  <p:subTnLst>
                                    <p:animClr clrSpc="rgb" dir="cw">
                                      <p:cBhvr override="childStyle">
                                        <p:cTn dur="1" fill="hold" display="0" masterRel="nextClick" afterEffect="1"/>
                                        <p:tgtEl>
                                          <p:spTgt spid="2296835">
                                            <p:txEl>
                                              <p:pRg st="2" end="2"/>
                                            </p:txEl>
                                          </p:spTgt>
                                        </p:tgtEl>
                                        <p:attrNameLst>
                                          <p:attrName>ppt_c</p:attrName>
                                        </p:attrNameLst>
                                      </p:cBhvr>
                                      <p:to>
                                        <a:schemeClr val="folHlink"/>
                                      </p:to>
                                    </p:animClr>
                                  </p:subTnLst>
                                </p:cTn>
                              </p:par>
                              <p:par>
                                <p:cTn id="14" presetID="22" presetClass="entr" presetSubtype="8" fill="hold" grpId="0" nodeType="withEffect">
                                  <p:stCondLst>
                                    <p:cond delay="0"/>
                                  </p:stCondLst>
                                  <p:childTnLst>
                                    <p:set>
                                      <p:cBhvr>
                                        <p:cTn id="15" dur="1" fill="hold">
                                          <p:stCondLst>
                                            <p:cond delay="0"/>
                                          </p:stCondLst>
                                        </p:cTn>
                                        <p:tgtEl>
                                          <p:spTgt spid="2296835">
                                            <p:txEl>
                                              <p:pRg st="3" end="3"/>
                                            </p:txEl>
                                          </p:spTgt>
                                        </p:tgtEl>
                                        <p:attrNameLst>
                                          <p:attrName>style.visibility</p:attrName>
                                        </p:attrNameLst>
                                      </p:cBhvr>
                                      <p:to>
                                        <p:strVal val="visible"/>
                                      </p:to>
                                    </p:set>
                                    <p:animEffect transition="in" filter="wipe(left)">
                                      <p:cBhvr>
                                        <p:cTn id="16" dur="500"/>
                                        <p:tgtEl>
                                          <p:spTgt spid="2296835">
                                            <p:txEl>
                                              <p:pRg st="3" end="3"/>
                                            </p:txEl>
                                          </p:spTgt>
                                        </p:tgtEl>
                                      </p:cBhvr>
                                    </p:animEffect>
                                  </p:childTnLst>
                                  <p:subTnLst>
                                    <p:animClr clrSpc="rgb" dir="cw">
                                      <p:cBhvr override="childStyle">
                                        <p:cTn dur="1" fill="hold" display="0" masterRel="nextClick" afterEffect="1"/>
                                        <p:tgtEl>
                                          <p:spTgt spid="2296835">
                                            <p:txEl>
                                              <p:pRg st="3" end="3"/>
                                            </p:txEl>
                                          </p:spTgt>
                                        </p:tgtEl>
                                        <p:attrNameLst>
                                          <p:attrName>ppt_c</p:attrName>
                                        </p:attrNameLst>
                                      </p:cBhvr>
                                      <p:to>
                                        <a:schemeClr val="folHlink"/>
                                      </p:to>
                                    </p:animClr>
                                  </p:subTnLst>
                                </p:cTn>
                              </p:par>
                              <p:par>
                                <p:cTn id="17" presetID="22" presetClass="entr" presetSubtype="8" fill="hold" grpId="0" nodeType="withEffect">
                                  <p:stCondLst>
                                    <p:cond delay="0"/>
                                  </p:stCondLst>
                                  <p:childTnLst>
                                    <p:set>
                                      <p:cBhvr>
                                        <p:cTn id="18" dur="1" fill="hold">
                                          <p:stCondLst>
                                            <p:cond delay="0"/>
                                          </p:stCondLst>
                                        </p:cTn>
                                        <p:tgtEl>
                                          <p:spTgt spid="2296835">
                                            <p:txEl>
                                              <p:pRg st="4" end="4"/>
                                            </p:txEl>
                                          </p:spTgt>
                                        </p:tgtEl>
                                        <p:attrNameLst>
                                          <p:attrName>style.visibility</p:attrName>
                                        </p:attrNameLst>
                                      </p:cBhvr>
                                      <p:to>
                                        <p:strVal val="visible"/>
                                      </p:to>
                                    </p:set>
                                    <p:animEffect transition="in" filter="wipe(left)">
                                      <p:cBhvr>
                                        <p:cTn id="19" dur="500"/>
                                        <p:tgtEl>
                                          <p:spTgt spid="2296835">
                                            <p:txEl>
                                              <p:pRg st="4" end="4"/>
                                            </p:txEl>
                                          </p:spTgt>
                                        </p:tgtEl>
                                      </p:cBhvr>
                                    </p:animEffect>
                                  </p:childTnLst>
                                  <p:subTnLst>
                                    <p:animClr clrSpc="rgb" dir="cw">
                                      <p:cBhvr override="childStyle">
                                        <p:cTn dur="1" fill="hold" display="0" masterRel="nextClick" afterEffect="1"/>
                                        <p:tgtEl>
                                          <p:spTgt spid="2296835">
                                            <p:txEl>
                                              <p:pRg st="4" end="4"/>
                                            </p:txEl>
                                          </p:spTgt>
                                        </p:tgtEl>
                                        <p:attrNameLst>
                                          <p:attrName>ppt_c</p:attrName>
                                        </p:attrNameLst>
                                      </p:cBhvr>
                                      <p:to>
                                        <a:schemeClr val="folHlink"/>
                                      </p:to>
                                    </p:animClr>
                                  </p:subTnLst>
                                </p:cTn>
                              </p:par>
                              <p:par>
                                <p:cTn id="20" presetID="22" presetClass="entr" presetSubtype="8" fill="hold" grpId="0" nodeType="withEffect">
                                  <p:stCondLst>
                                    <p:cond delay="0"/>
                                  </p:stCondLst>
                                  <p:childTnLst>
                                    <p:set>
                                      <p:cBhvr>
                                        <p:cTn id="21" dur="1" fill="hold">
                                          <p:stCondLst>
                                            <p:cond delay="0"/>
                                          </p:stCondLst>
                                        </p:cTn>
                                        <p:tgtEl>
                                          <p:spTgt spid="2296835">
                                            <p:txEl>
                                              <p:pRg st="6" end="6"/>
                                            </p:txEl>
                                          </p:spTgt>
                                        </p:tgtEl>
                                        <p:attrNameLst>
                                          <p:attrName>style.visibility</p:attrName>
                                        </p:attrNameLst>
                                      </p:cBhvr>
                                      <p:to>
                                        <p:strVal val="visible"/>
                                      </p:to>
                                    </p:set>
                                    <p:animEffect transition="in" filter="wipe(left)">
                                      <p:cBhvr>
                                        <p:cTn id="22" dur="500"/>
                                        <p:tgtEl>
                                          <p:spTgt spid="2296835">
                                            <p:txEl>
                                              <p:pRg st="6" end="6"/>
                                            </p:txEl>
                                          </p:spTgt>
                                        </p:tgtEl>
                                      </p:cBhvr>
                                    </p:animEffect>
                                  </p:childTnLst>
                                  <p:subTnLst>
                                    <p:animClr clrSpc="rgb" dir="cw">
                                      <p:cBhvr override="childStyle">
                                        <p:cTn dur="1" fill="hold" display="0" masterRel="nextClick" afterEffect="1"/>
                                        <p:tgtEl>
                                          <p:spTgt spid="2296835">
                                            <p:txEl>
                                              <p:pRg st="6" end="6"/>
                                            </p:txEl>
                                          </p:spTgt>
                                        </p:tgtEl>
                                        <p:attrNameLst>
                                          <p:attrName>ppt_c</p:attrName>
                                        </p:attrNameLst>
                                      </p:cBhvr>
                                      <p:to>
                                        <a:schemeClr val="folHlink"/>
                                      </p:to>
                                    </p:animClr>
                                  </p:subTnLst>
                                </p:cTn>
                              </p:par>
                              <p:par>
                                <p:cTn id="23" presetID="22" presetClass="entr" presetSubtype="8" fill="hold" grpId="0" nodeType="withEffect">
                                  <p:stCondLst>
                                    <p:cond delay="0"/>
                                  </p:stCondLst>
                                  <p:childTnLst>
                                    <p:set>
                                      <p:cBhvr>
                                        <p:cTn id="24" dur="1" fill="hold">
                                          <p:stCondLst>
                                            <p:cond delay="0"/>
                                          </p:stCondLst>
                                        </p:cTn>
                                        <p:tgtEl>
                                          <p:spTgt spid="2296835">
                                            <p:txEl>
                                              <p:pRg st="7" end="7"/>
                                            </p:txEl>
                                          </p:spTgt>
                                        </p:tgtEl>
                                        <p:attrNameLst>
                                          <p:attrName>style.visibility</p:attrName>
                                        </p:attrNameLst>
                                      </p:cBhvr>
                                      <p:to>
                                        <p:strVal val="visible"/>
                                      </p:to>
                                    </p:set>
                                    <p:animEffect transition="in" filter="wipe(left)">
                                      <p:cBhvr>
                                        <p:cTn id="25" dur="500"/>
                                        <p:tgtEl>
                                          <p:spTgt spid="2296835">
                                            <p:txEl>
                                              <p:pRg st="7" end="7"/>
                                            </p:txEl>
                                          </p:spTgt>
                                        </p:tgtEl>
                                      </p:cBhvr>
                                    </p:animEffect>
                                  </p:childTnLst>
                                  <p:subTnLst>
                                    <p:animClr clrSpc="rgb" dir="cw">
                                      <p:cBhvr override="childStyle">
                                        <p:cTn dur="1" fill="hold" display="0" masterRel="nextClick" afterEffect="1"/>
                                        <p:tgtEl>
                                          <p:spTgt spid="2296835">
                                            <p:txEl>
                                              <p:pRg st="7" end="7"/>
                                            </p:txEl>
                                          </p:spTgt>
                                        </p:tgtEl>
                                        <p:attrNameLst>
                                          <p:attrName>ppt_c</p:attrName>
                                        </p:attrNameLst>
                                      </p:cBhvr>
                                      <p:to>
                                        <a:schemeClr val="folHlink"/>
                                      </p:to>
                                    </p:animClr>
                                  </p:subTnLst>
                                </p:cTn>
                              </p:par>
                              <p:par>
                                <p:cTn id="26" presetID="22" presetClass="entr" presetSubtype="8" fill="hold" grpId="0" nodeType="withEffect">
                                  <p:stCondLst>
                                    <p:cond delay="0"/>
                                  </p:stCondLst>
                                  <p:childTnLst>
                                    <p:set>
                                      <p:cBhvr>
                                        <p:cTn id="27" dur="1" fill="hold">
                                          <p:stCondLst>
                                            <p:cond delay="0"/>
                                          </p:stCondLst>
                                        </p:cTn>
                                        <p:tgtEl>
                                          <p:spTgt spid="2296835">
                                            <p:txEl>
                                              <p:pRg st="8" end="8"/>
                                            </p:txEl>
                                          </p:spTgt>
                                        </p:tgtEl>
                                        <p:attrNameLst>
                                          <p:attrName>style.visibility</p:attrName>
                                        </p:attrNameLst>
                                      </p:cBhvr>
                                      <p:to>
                                        <p:strVal val="visible"/>
                                      </p:to>
                                    </p:set>
                                    <p:animEffect transition="in" filter="wipe(left)">
                                      <p:cBhvr>
                                        <p:cTn id="28" dur="500"/>
                                        <p:tgtEl>
                                          <p:spTgt spid="2296835">
                                            <p:txEl>
                                              <p:pRg st="8" end="8"/>
                                            </p:txEl>
                                          </p:spTgt>
                                        </p:tgtEl>
                                      </p:cBhvr>
                                    </p:animEffect>
                                  </p:childTnLst>
                                  <p:subTnLst>
                                    <p:animClr clrSpc="rgb" dir="cw">
                                      <p:cBhvr override="childStyle">
                                        <p:cTn dur="1" fill="hold" display="0" masterRel="nextClick" afterEffect="1"/>
                                        <p:tgtEl>
                                          <p:spTgt spid="2296835">
                                            <p:txEl>
                                              <p:pRg st="8" end="8"/>
                                            </p:txEl>
                                          </p:spTgt>
                                        </p:tgtEl>
                                        <p:attrNameLst>
                                          <p:attrName>ppt_c</p:attrName>
                                        </p:attrNameLst>
                                      </p:cBhvr>
                                      <p:to>
                                        <a:schemeClr val="folHlink"/>
                                      </p:to>
                                    </p:animClr>
                                  </p:subTnLst>
                                </p:cTn>
                              </p:par>
                              <p:par>
                                <p:cTn id="29" presetID="22" presetClass="entr" presetSubtype="8" fill="hold" grpId="0" nodeType="withEffect">
                                  <p:stCondLst>
                                    <p:cond delay="0"/>
                                  </p:stCondLst>
                                  <p:childTnLst>
                                    <p:set>
                                      <p:cBhvr>
                                        <p:cTn id="30" dur="1" fill="hold">
                                          <p:stCondLst>
                                            <p:cond delay="0"/>
                                          </p:stCondLst>
                                        </p:cTn>
                                        <p:tgtEl>
                                          <p:spTgt spid="2296835">
                                            <p:txEl>
                                              <p:pRg st="9" end="9"/>
                                            </p:txEl>
                                          </p:spTgt>
                                        </p:tgtEl>
                                        <p:attrNameLst>
                                          <p:attrName>style.visibility</p:attrName>
                                        </p:attrNameLst>
                                      </p:cBhvr>
                                      <p:to>
                                        <p:strVal val="visible"/>
                                      </p:to>
                                    </p:set>
                                    <p:animEffect transition="in" filter="wipe(left)">
                                      <p:cBhvr>
                                        <p:cTn id="31" dur="500"/>
                                        <p:tgtEl>
                                          <p:spTgt spid="2296835">
                                            <p:txEl>
                                              <p:pRg st="9" end="9"/>
                                            </p:txEl>
                                          </p:spTgt>
                                        </p:tgtEl>
                                      </p:cBhvr>
                                    </p:animEffect>
                                  </p:childTnLst>
                                  <p:subTnLst>
                                    <p:animClr clrSpc="rgb" dir="cw">
                                      <p:cBhvr override="childStyle">
                                        <p:cTn dur="1" fill="hold" display="0" masterRel="nextClick" afterEffect="1"/>
                                        <p:tgtEl>
                                          <p:spTgt spid="2296835">
                                            <p:txEl>
                                              <p:pRg st="9" end="9"/>
                                            </p:txEl>
                                          </p:spTgt>
                                        </p:tgtEl>
                                        <p:attrNameLst>
                                          <p:attrName>ppt_c</p:attrName>
                                        </p:attrNameLst>
                                      </p:cBhvr>
                                      <p:to>
                                        <a:schemeClr val="folHlink"/>
                                      </p:to>
                                    </p:animClr>
                                  </p:subTnLst>
                                </p:cTn>
                              </p:par>
                              <p:par>
                                <p:cTn id="32" presetID="22" presetClass="entr" presetSubtype="8" fill="hold" grpId="0" nodeType="withEffect">
                                  <p:stCondLst>
                                    <p:cond delay="0"/>
                                  </p:stCondLst>
                                  <p:childTnLst>
                                    <p:set>
                                      <p:cBhvr>
                                        <p:cTn id="33" dur="1" fill="hold">
                                          <p:stCondLst>
                                            <p:cond delay="0"/>
                                          </p:stCondLst>
                                        </p:cTn>
                                        <p:tgtEl>
                                          <p:spTgt spid="2296835">
                                            <p:txEl>
                                              <p:pRg st="10" end="10"/>
                                            </p:txEl>
                                          </p:spTgt>
                                        </p:tgtEl>
                                        <p:attrNameLst>
                                          <p:attrName>style.visibility</p:attrName>
                                        </p:attrNameLst>
                                      </p:cBhvr>
                                      <p:to>
                                        <p:strVal val="visible"/>
                                      </p:to>
                                    </p:set>
                                    <p:animEffect transition="in" filter="wipe(left)">
                                      <p:cBhvr>
                                        <p:cTn id="34" dur="500"/>
                                        <p:tgtEl>
                                          <p:spTgt spid="2296835">
                                            <p:txEl>
                                              <p:pRg st="10" end="10"/>
                                            </p:txEl>
                                          </p:spTgt>
                                        </p:tgtEl>
                                      </p:cBhvr>
                                    </p:animEffect>
                                  </p:childTnLst>
                                  <p:subTnLst>
                                    <p:animClr clrSpc="rgb" dir="cw">
                                      <p:cBhvr override="childStyle">
                                        <p:cTn dur="1" fill="hold" display="0" masterRel="nextClick" afterEffect="1"/>
                                        <p:tgtEl>
                                          <p:spTgt spid="2296835">
                                            <p:txEl>
                                              <p:pRg st="10" end="10"/>
                                            </p:txEl>
                                          </p:spTgt>
                                        </p:tgtEl>
                                        <p:attrNameLst>
                                          <p:attrName>ppt_c</p:attrName>
                                        </p:attrNameLst>
                                      </p:cBhvr>
                                      <p:to>
                                        <a:schemeClr val="folHlink"/>
                                      </p:to>
                                    </p:animClr>
                                  </p:subTnLst>
                                </p:cTn>
                              </p:par>
                              <p:par>
                                <p:cTn id="35" presetID="22" presetClass="entr" presetSubtype="8" fill="hold" grpId="0" nodeType="withEffect">
                                  <p:stCondLst>
                                    <p:cond delay="0"/>
                                  </p:stCondLst>
                                  <p:childTnLst>
                                    <p:set>
                                      <p:cBhvr>
                                        <p:cTn id="36" dur="1" fill="hold">
                                          <p:stCondLst>
                                            <p:cond delay="0"/>
                                          </p:stCondLst>
                                        </p:cTn>
                                        <p:tgtEl>
                                          <p:spTgt spid="2296835">
                                            <p:txEl>
                                              <p:pRg st="11" end="11"/>
                                            </p:txEl>
                                          </p:spTgt>
                                        </p:tgtEl>
                                        <p:attrNameLst>
                                          <p:attrName>style.visibility</p:attrName>
                                        </p:attrNameLst>
                                      </p:cBhvr>
                                      <p:to>
                                        <p:strVal val="visible"/>
                                      </p:to>
                                    </p:set>
                                    <p:animEffect transition="in" filter="wipe(left)">
                                      <p:cBhvr>
                                        <p:cTn id="37" dur="500"/>
                                        <p:tgtEl>
                                          <p:spTgt spid="2296835">
                                            <p:txEl>
                                              <p:pRg st="11" end="11"/>
                                            </p:txEl>
                                          </p:spTgt>
                                        </p:tgtEl>
                                      </p:cBhvr>
                                    </p:animEffect>
                                  </p:childTnLst>
                                  <p:subTnLst>
                                    <p:animClr clrSpc="rgb" dir="cw">
                                      <p:cBhvr override="childStyle">
                                        <p:cTn dur="1" fill="hold" display="0" masterRel="nextClick" afterEffect="1"/>
                                        <p:tgtEl>
                                          <p:spTgt spid="2296835">
                                            <p:txEl>
                                              <p:pRg st="11" end="1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68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2123658"/>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Tree>
    <p:extLst>
      <p:ext uri="{BB962C8B-B14F-4D97-AF65-F5344CB8AC3E}">
        <p14:creationId xmlns:p14="http://schemas.microsoft.com/office/powerpoint/2010/main" val="1110907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692771"/>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5.2.1  Early Identification</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81200"/>
            <a:ext cx="8991600" cy="39624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Risk Identification should be </a:t>
            </a:r>
            <a:r>
              <a:rPr lang="en-US" sz="2400" b="1" kern="0" dirty="0" smtClean="0">
                <a:solidFill>
                  <a:srgbClr val="FF6600"/>
                </a:solidFill>
                <a:latin typeface="+mn-lt"/>
                <a:cs typeface="+mn-cs"/>
              </a:rPr>
              <a:t>performed as early as possible </a:t>
            </a:r>
            <a:r>
              <a:rPr lang="en-US" sz="2400" b="1" kern="0" dirty="0" smtClean="0">
                <a:solidFill>
                  <a:schemeClr val="accent1">
                    <a:lumMod val="50000"/>
                  </a:schemeClr>
                </a:solidFill>
                <a:latin typeface="+mn-lt"/>
                <a:cs typeface="+mn-cs"/>
              </a:rPr>
              <a:t>in the project lifecycle, recognizing the paradox that </a:t>
            </a:r>
            <a:r>
              <a:rPr lang="en-US" sz="2400" b="1" kern="0" dirty="0" smtClean="0">
                <a:solidFill>
                  <a:srgbClr val="C00000"/>
                </a:solidFill>
                <a:latin typeface="+mn-lt"/>
                <a:cs typeface="+mn-cs"/>
              </a:rPr>
              <a:t>uncertainty is high in the initial stages </a:t>
            </a:r>
            <a:r>
              <a:rPr lang="en-US" sz="2400" b="1" kern="0" dirty="0" smtClean="0">
                <a:solidFill>
                  <a:schemeClr val="accent1">
                    <a:lumMod val="50000"/>
                  </a:schemeClr>
                </a:solidFill>
                <a:latin typeface="+mn-lt"/>
                <a:cs typeface="+mn-cs"/>
              </a:rPr>
              <a:t>of a project so there is </a:t>
            </a:r>
            <a:r>
              <a:rPr lang="en-US" sz="2400" b="1" kern="0" dirty="0" smtClean="0">
                <a:solidFill>
                  <a:srgbClr val="FF0000"/>
                </a:solidFill>
                <a:latin typeface="+mn-lt"/>
                <a:cs typeface="+mn-cs"/>
              </a:rPr>
              <a:t>often less information </a:t>
            </a:r>
            <a:r>
              <a:rPr lang="en-US" sz="2400" b="1" kern="0" dirty="0" smtClean="0">
                <a:solidFill>
                  <a:schemeClr val="accent1">
                    <a:lumMod val="50000"/>
                  </a:schemeClr>
                </a:solidFill>
                <a:latin typeface="+mn-lt"/>
                <a:cs typeface="+mn-cs"/>
              </a:rPr>
              <a:t>on which to base the risk identification. </a:t>
            </a:r>
          </a:p>
          <a:p>
            <a:pPr marL="342900" indent="-342900">
              <a:buFont typeface="Arial" pitchFamily="34" charset="0"/>
              <a:buChar char="•"/>
            </a:pPr>
            <a:r>
              <a:rPr lang="en-US" sz="2400" b="1" kern="0" dirty="0" smtClean="0">
                <a:solidFill>
                  <a:schemeClr val="accent1">
                    <a:lumMod val="50000"/>
                  </a:schemeClr>
                </a:solidFill>
                <a:latin typeface="+mn-lt"/>
                <a:cs typeface="+mn-cs"/>
              </a:rPr>
              <a:t>Early risk identification enables </a:t>
            </a:r>
            <a:r>
              <a:rPr lang="en-US" sz="2400" b="1" kern="0" dirty="0" smtClean="0">
                <a:solidFill>
                  <a:srgbClr val="FF6600"/>
                </a:solidFill>
                <a:latin typeface="+mn-lt"/>
                <a:cs typeface="+mn-cs"/>
              </a:rPr>
              <a:t>key project decisions </a:t>
            </a:r>
            <a:r>
              <a:rPr lang="en-US" sz="2400" b="1" kern="0" dirty="0" smtClean="0">
                <a:solidFill>
                  <a:schemeClr val="accent1">
                    <a:lumMod val="50000"/>
                  </a:schemeClr>
                </a:solidFill>
                <a:latin typeface="+mn-lt"/>
                <a:cs typeface="+mn-cs"/>
              </a:rPr>
              <a:t>to take </a:t>
            </a:r>
            <a:r>
              <a:rPr lang="en-US" sz="2400" b="1" kern="0" dirty="0" smtClean="0">
                <a:solidFill>
                  <a:srgbClr val="C00000"/>
                </a:solidFill>
                <a:latin typeface="+mn-lt"/>
                <a:cs typeface="+mn-cs"/>
              </a:rPr>
              <a:t>maximum account of risks inherent </a:t>
            </a:r>
            <a:r>
              <a:rPr lang="en-US" sz="2400" b="1" kern="0" dirty="0" smtClean="0">
                <a:solidFill>
                  <a:schemeClr val="accent1">
                    <a:lumMod val="50000"/>
                  </a:schemeClr>
                </a:solidFill>
                <a:latin typeface="+mn-lt"/>
                <a:cs typeface="+mn-cs"/>
              </a:rPr>
              <a:t>in the project, and may result in </a:t>
            </a:r>
            <a:r>
              <a:rPr lang="en-US" sz="2400" b="1" kern="0" dirty="0" smtClean="0">
                <a:solidFill>
                  <a:srgbClr val="FF0000"/>
                </a:solidFill>
                <a:latin typeface="+mn-lt"/>
                <a:cs typeface="+mn-cs"/>
              </a:rPr>
              <a:t>changes to the project strategy</a:t>
            </a:r>
            <a:r>
              <a:rPr lang="en-US" sz="2400" b="1" kern="0" dirty="0" smtClean="0">
                <a:solidFill>
                  <a:schemeClr val="accent1">
                    <a:lumMod val="50000"/>
                  </a:schemeClr>
                </a:solidFill>
                <a:latin typeface="+mn-lt"/>
                <a:cs typeface="+mn-cs"/>
              </a:rPr>
              <a:t>. </a:t>
            </a:r>
          </a:p>
          <a:p>
            <a:pPr marL="342900" indent="-342900">
              <a:buFont typeface="Arial" pitchFamily="34" charset="0"/>
              <a:buChar char="•"/>
            </a:pPr>
            <a:r>
              <a:rPr lang="en-US" sz="2400" b="1" kern="0" dirty="0" smtClean="0">
                <a:solidFill>
                  <a:schemeClr val="accent1">
                    <a:lumMod val="50000"/>
                  </a:schemeClr>
                </a:solidFill>
                <a:latin typeface="+mn-lt"/>
                <a:cs typeface="+mn-cs"/>
              </a:rPr>
              <a:t>It also </a:t>
            </a:r>
            <a:r>
              <a:rPr lang="en-US" sz="2400" b="1" kern="0" dirty="0" smtClean="0">
                <a:solidFill>
                  <a:srgbClr val="FF6600"/>
                </a:solidFill>
                <a:latin typeface="+mn-lt"/>
                <a:cs typeface="+mn-cs"/>
              </a:rPr>
              <a:t>maximizes the time available </a:t>
            </a:r>
            <a:r>
              <a:rPr lang="en-US" sz="2400" b="1" kern="0" dirty="0" smtClean="0">
                <a:solidFill>
                  <a:schemeClr val="accent1">
                    <a:lumMod val="50000"/>
                  </a:schemeClr>
                </a:solidFill>
                <a:latin typeface="+mn-lt"/>
                <a:cs typeface="+mn-cs"/>
              </a:rPr>
              <a:t>for </a:t>
            </a:r>
            <a:r>
              <a:rPr lang="en-US" sz="2400" b="1" kern="0" dirty="0" smtClean="0">
                <a:solidFill>
                  <a:srgbClr val="C00000"/>
                </a:solidFill>
                <a:latin typeface="+mn-lt"/>
                <a:cs typeface="+mn-cs"/>
              </a:rPr>
              <a:t>development and implementation </a:t>
            </a:r>
            <a:r>
              <a:rPr lang="en-US" sz="2400" b="1" kern="0" dirty="0" smtClean="0">
                <a:solidFill>
                  <a:schemeClr val="accent1">
                    <a:lumMod val="50000"/>
                  </a:schemeClr>
                </a:solidFill>
                <a:latin typeface="+mn-lt"/>
                <a:cs typeface="+mn-cs"/>
              </a:rPr>
              <a:t>of risk responses, which </a:t>
            </a:r>
            <a:r>
              <a:rPr lang="en-US" sz="2400" b="1" kern="0" dirty="0" smtClean="0">
                <a:solidFill>
                  <a:srgbClr val="FF0000"/>
                </a:solidFill>
                <a:latin typeface="+mn-lt"/>
                <a:cs typeface="+mn-cs"/>
              </a:rPr>
              <a:t>enhances efficiency</a:t>
            </a:r>
            <a:r>
              <a:rPr lang="en-US" sz="2400" b="1" kern="0" dirty="0" smtClean="0">
                <a:solidFill>
                  <a:schemeClr val="accent1">
                    <a:lumMod val="50000"/>
                  </a:schemeClr>
                </a:solidFill>
                <a:latin typeface="+mn-lt"/>
                <a:cs typeface="+mn-cs"/>
              </a:rPr>
              <a:t> since responses taken early are often normally less costly than later ones.</a:t>
            </a:r>
          </a:p>
          <a:p>
            <a:endParaRPr lang="en-US" sz="2400" b="1" kern="0" dirty="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904902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692771"/>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5.2.2  Iterative Identification</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81200"/>
            <a:ext cx="8991600" cy="3962400"/>
          </a:xfrm>
          <a:prstGeom prst="rect">
            <a:avLst/>
          </a:prstGeom>
        </p:spPr>
        <p:txBody>
          <a:bodyPr/>
          <a:lstStyle/>
          <a:p>
            <a:pPr marL="342900" indent="-342900">
              <a:buFont typeface="Arial" pitchFamily="34" charset="0"/>
              <a:buChar char="•"/>
            </a:pPr>
            <a:r>
              <a:rPr lang="en-US" sz="2600" b="1" kern="0" dirty="0" smtClean="0">
                <a:solidFill>
                  <a:schemeClr val="accent1">
                    <a:lumMod val="50000"/>
                  </a:schemeClr>
                </a:solidFill>
                <a:latin typeface="+mn-lt"/>
                <a:cs typeface="+mn-cs"/>
              </a:rPr>
              <a:t>Since not all risks can be identified at any given point in the project, it is essential that risk identification is </a:t>
            </a:r>
            <a:r>
              <a:rPr lang="en-US" sz="2600" b="1" kern="0" dirty="0" smtClean="0">
                <a:solidFill>
                  <a:srgbClr val="FF6600"/>
                </a:solidFill>
                <a:latin typeface="+mn-lt"/>
                <a:cs typeface="+mn-cs"/>
              </a:rPr>
              <a:t>repeated </a:t>
            </a:r>
            <a:r>
              <a:rPr lang="en-US" sz="2600" b="1" kern="0" dirty="0" smtClean="0">
                <a:solidFill>
                  <a:schemeClr val="accent1">
                    <a:lumMod val="50000"/>
                  </a:schemeClr>
                </a:solidFill>
                <a:latin typeface="+mn-lt"/>
                <a:cs typeface="+mn-cs"/>
              </a:rPr>
              <a:t>throughout the project life cycle. </a:t>
            </a:r>
          </a:p>
          <a:p>
            <a:pPr marL="342900" indent="-342900">
              <a:buFont typeface="Arial" pitchFamily="34" charset="0"/>
              <a:buChar char="•"/>
            </a:pPr>
            <a:r>
              <a:rPr lang="en-US" sz="2600" b="1" kern="0" dirty="0" smtClean="0">
                <a:solidFill>
                  <a:schemeClr val="accent1">
                    <a:lumMod val="50000"/>
                  </a:schemeClr>
                </a:solidFill>
                <a:latin typeface="+mn-lt"/>
                <a:cs typeface="+mn-cs"/>
              </a:rPr>
              <a:t>This should be done </a:t>
            </a:r>
            <a:r>
              <a:rPr lang="en-US" sz="2600" b="1" kern="0" dirty="0" smtClean="0">
                <a:solidFill>
                  <a:srgbClr val="FF6600"/>
                </a:solidFill>
                <a:latin typeface="+mn-lt"/>
                <a:cs typeface="+mn-cs"/>
              </a:rPr>
              <a:t>periodically</a:t>
            </a:r>
            <a:r>
              <a:rPr lang="en-US" sz="2600" b="1" kern="0" dirty="0" smtClean="0">
                <a:solidFill>
                  <a:schemeClr val="accent1">
                    <a:lumMod val="50000"/>
                  </a:schemeClr>
                </a:solidFill>
                <a:latin typeface="+mn-lt"/>
                <a:cs typeface="+mn-cs"/>
              </a:rPr>
              <a:t>, at a </a:t>
            </a:r>
            <a:r>
              <a:rPr lang="en-US" sz="2600" b="1" kern="0" dirty="0" smtClean="0">
                <a:solidFill>
                  <a:srgbClr val="FF0000"/>
                </a:solidFill>
                <a:latin typeface="+mn-lt"/>
                <a:cs typeface="+mn-cs"/>
              </a:rPr>
              <a:t>frequency</a:t>
            </a:r>
            <a:r>
              <a:rPr lang="en-US" sz="2600" b="1" kern="0" dirty="0" smtClean="0">
                <a:solidFill>
                  <a:schemeClr val="accent1">
                    <a:lumMod val="50000"/>
                  </a:schemeClr>
                </a:solidFill>
                <a:latin typeface="+mn-lt"/>
                <a:cs typeface="+mn-cs"/>
              </a:rPr>
              <a:t> determined during the </a:t>
            </a:r>
            <a:r>
              <a:rPr lang="en-US" sz="2600" b="1" kern="0" dirty="0" smtClean="0">
                <a:solidFill>
                  <a:srgbClr val="7030A0"/>
                </a:solidFill>
                <a:latin typeface="+mn-lt"/>
                <a:cs typeface="+mn-cs"/>
              </a:rPr>
              <a:t>Plan Risk Management </a:t>
            </a:r>
            <a:r>
              <a:rPr lang="en-US" sz="2600" b="1" kern="0" dirty="0" smtClean="0">
                <a:solidFill>
                  <a:schemeClr val="accent1">
                    <a:lumMod val="50000"/>
                  </a:schemeClr>
                </a:solidFill>
                <a:latin typeface="+mn-lt"/>
                <a:cs typeface="+mn-cs"/>
              </a:rPr>
              <a:t>process. </a:t>
            </a:r>
          </a:p>
          <a:p>
            <a:pPr marL="342900" indent="-342900">
              <a:buFont typeface="Arial" pitchFamily="34" charset="0"/>
              <a:buChar char="•"/>
            </a:pPr>
            <a:r>
              <a:rPr lang="en-US" sz="2600" b="1" kern="0" dirty="0" smtClean="0">
                <a:solidFill>
                  <a:schemeClr val="accent1">
                    <a:lumMod val="50000"/>
                  </a:schemeClr>
                </a:solidFill>
                <a:latin typeface="+mn-lt"/>
                <a:cs typeface="+mn-cs"/>
              </a:rPr>
              <a:t>Risk Identification might also be </a:t>
            </a:r>
            <a:r>
              <a:rPr lang="en-US" sz="2600" b="1" kern="0" dirty="0" smtClean="0">
                <a:solidFill>
                  <a:srgbClr val="FF6600"/>
                </a:solidFill>
                <a:latin typeface="+mn-lt"/>
                <a:cs typeface="+mn-cs"/>
              </a:rPr>
              <a:t>repeated at key milestones</a:t>
            </a:r>
            <a:r>
              <a:rPr lang="en-US" sz="2600" b="1" kern="0" dirty="0" smtClean="0">
                <a:solidFill>
                  <a:schemeClr val="accent1">
                    <a:lumMod val="50000"/>
                  </a:schemeClr>
                </a:solidFill>
                <a:latin typeface="+mn-lt"/>
                <a:cs typeface="+mn-cs"/>
              </a:rPr>
              <a:t> in the project, or whenever there is </a:t>
            </a:r>
            <a:r>
              <a:rPr lang="en-US" sz="2600" b="1" kern="0" dirty="0" smtClean="0">
                <a:solidFill>
                  <a:srgbClr val="FF0000"/>
                </a:solidFill>
                <a:latin typeface="+mn-lt"/>
                <a:cs typeface="+mn-cs"/>
              </a:rPr>
              <a:t>significant change</a:t>
            </a:r>
            <a:r>
              <a:rPr lang="en-US" sz="2600" b="1" kern="0" dirty="0" smtClean="0">
                <a:solidFill>
                  <a:schemeClr val="accent1">
                    <a:lumMod val="50000"/>
                  </a:schemeClr>
                </a:solidFill>
                <a:latin typeface="+mn-lt"/>
                <a:cs typeface="+mn-cs"/>
              </a:rPr>
              <a:t> to the project or its operating environment.</a:t>
            </a:r>
            <a:endParaRPr lang="en-US" sz="2600" b="1" kern="0" dirty="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846970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692771"/>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5.2.3  Emergent Identification</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81200"/>
            <a:ext cx="8991600" cy="39624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In addition to invoking the </a:t>
            </a:r>
            <a:r>
              <a:rPr lang="en-US" sz="2800" b="1" kern="0" dirty="0" smtClean="0">
                <a:solidFill>
                  <a:srgbClr val="7030A0"/>
                </a:solidFill>
                <a:latin typeface="+mn-lt"/>
                <a:cs typeface="+mn-cs"/>
              </a:rPr>
              <a:t>Identify Risks </a:t>
            </a:r>
            <a:r>
              <a:rPr lang="en-US" sz="2800" b="1" kern="0" dirty="0" smtClean="0">
                <a:solidFill>
                  <a:schemeClr val="accent1">
                    <a:lumMod val="50000"/>
                  </a:schemeClr>
                </a:solidFill>
                <a:latin typeface="+mn-lt"/>
                <a:cs typeface="+mn-cs"/>
              </a:rPr>
              <a:t>process as defined in the project plan, the </a:t>
            </a:r>
            <a:r>
              <a:rPr lang="en-US" sz="2800" b="1" kern="0" dirty="0" smtClean="0">
                <a:solidFill>
                  <a:srgbClr val="7030A0"/>
                </a:solidFill>
                <a:latin typeface="+mn-lt"/>
                <a:cs typeface="+mn-cs"/>
              </a:rPr>
              <a:t>Plan Risk Management </a:t>
            </a:r>
            <a:r>
              <a:rPr lang="en-US" sz="2800" b="1" kern="0" dirty="0" smtClean="0">
                <a:solidFill>
                  <a:schemeClr val="accent1">
                    <a:lumMod val="50000"/>
                  </a:schemeClr>
                </a:solidFill>
                <a:latin typeface="+mn-lt"/>
                <a:cs typeface="+mn-cs"/>
              </a:rPr>
              <a:t>process should permit </a:t>
            </a:r>
          </a:p>
          <a:p>
            <a:pPr marL="800100" lvl="1" indent="-342900">
              <a:buFont typeface="Arial" pitchFamily="34" charset="0"/>
              <a:buChar char="•"/>
            </a:pPr>
            <a:r>
              <a:rPr lang="en-US" sz="2800" b="1" kern="0" dirty="0" smtClean="0">
                <a:solidFill>
                  <a:schemeClr val="accent1">
                    <a:lumMod val="50000"/>
                  </a:schemeClr>
                </a:solidFill>
                <a:latin typeface="+mn-lt"/>
                <a:cs typeface="+mn-cs"/>
              </a:rPr>
              <a:t>risks to be </a:t>
            </a:r>
            <a:r>
              <a:rPr lang="en-US" sz="2800" b="1" kern="0" dirty="0" smtClean="0">
                <a:solidFill>
                  <a:srgbClr val="FF6600"/>
                </a:solidFill>
                <a:latin typeface="+mn-lt"/>
                <a:cs typeface="+mn-cs"/>
              </a:rPr>
              <a:t>identified at any time</a:t>
            </a:r>
            <a:r>
              <a:rPr lang="en-US" sz="2800" b="1" kern="0" dirty="0" smtClean="0">
                <a:solidFill>
                  <a:schemeClr val="accent1">
                    <a:lumMod val="50000"/>
                  </a:schemeClr>
                </a:solidFill>
                <a:latin typeface="+mn-lt"/>
                <a:cs typeface="+mn-cs"/>
              </a:rPr>
              <a:t>, </a:t>
            </a:r>
          </a:p>
          <a:p>
            <a:pPr marL="800100" lvl="1" indent="-342900">
              <a:buFont typeface="Arial" pitchFamily="34" charset="0"/>
              <a:buChar char="•"/>
            </a:pPr>
            <a:r>
              <a:rPr lang="en-US" sz="2800" b="1" kern="0" dirty="0" smtClean="0">
                <a:solidFill>
                  <a:srgbClr val="FF6600"/>
                </a:solidFill>
                <a:latin typeface="+mn-lt"/>
                <a:cs typeface="+mn-cs"/>
              </a:rPr>
              <a:t>not limited to </a:t>
            </a:r>
          </a:p>
          <a:p>
            <a:pPr marL="1257300" lvl="2" indent="-342900">
              <a:buFont typeface="Arial" pitchFamily="34" charset="0"/>
              <a:buChar char="•"/>
            </a:pPr>
            <a:r>
              <a:rPr lang="en-US" sz="2800" b="1" kern="0" dirty="0" smtClean="0">
                <a:solidFill>
                  <a:srgbClr val="FF0000"/>
                </a:solidFill>
                <a:latin typeface="+mn-lt"/>
                <a:cs typeface="+mn-cs"/>
              </a:rPr>
              <a:t>formal risk identification events </a:t>
            </a:r>
            <a:r>
              <a:rPr lang="en-US" sz="2800" b="1" kern="0" dirty="0">
                <a:solidFill>
                  <a:schemeClr val="accent1">
                    <a:lumMod val="50000"/>
                  </a:schemeClr>
                </a:solidFill>
                <a:latin typeface="+mn-lt"/>
                <a:cs typeface="+mn-cs"/>
              </a:rPr>
              <a:t>or </a:t>
            </a:r>
          </a:p>
          <a:p>
            <a:pPr marL="1257300" lvl="2" indent="-342900">
              <a:buFont typeface="Arial" pitchFamily="34" charset="0"/>
              <a:buChar char="•"/>
            </a:pPr>
            <a:r>
              <a:rPr lang="en-US" sz="2800" b="1" kern="0" dirty="0" smtClean="0">
                <a:solidFill>
                  <a:srgbClr val="FF0000"/>
                </a:solidFill>
                <a:latin typeface="+mn-lt"/>
                <a:cs typeface="+mn-cs"/>
              </a:rPr>
              <a:t>regular reviews.</a:t>
            </a:r>
            <a:endParaRPr lang="en-US" sz="2800" b="1" kern="0" dirty="0">
              <a:solidFill>
                <a:srgbClr val="FF0000"/>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324549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692771"/>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5.2.4  Comprehensive Identification</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81200"/>
            <a:ext cx="8991600" cy="39624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A </a:t>
            </a:r>
            <a:r>
              <a:rPr lang="en-US" sz="2800" b="1" kern="0" dirty="0" smtClean="0">
                <a:solidFill>
                  <a:srgbClr val="FF0000"/>
                </a:solidFill>
                <a:latin typeface="+mn-lt"/>
                <a:cs typeface="+mn-cs"/>
              </a:rPr>
              <a:t>broad range of sources </a:t>
            </a:r>
            <a:r>
              <a:rPr lang="en-US" sz="2800" b="1" kern="0" dirty="0" smtClean="0">
                <a:solidFill>
                  <a:schemeClr val="accent1">
                    <a:lumMod val="50000"/>
                  </a:schemeClr>
                </a:solidFill>
                <a:latin typeface="+mn-lt"/>
                <a:cs typeface="+mn-cs"/>
              </a:rPr>
              <a:t>of risk should be considered to ensure that </a:t>
            </a:r>
            <a:r>
              <a:rPr lang="en-US" sz="2800" b="1" kern="0" dirty="0" smtClean="0">
                <a:solidFill>
                  <a:srgbClr val="FF6600"/>
                </a:solidFill>
                <a:latin typeface="+mn-lt"/>
                <a:cs typeface="+mn-cs"/>
              </a:rPr>
              <a:t>as many uncertainties </a:t>
            </a:r>
            <a:r>
              <a:rPr lang="en-US" sz="2800" b="1" kern="0" dirty="0" smtClean="0">
                <a:solidFill>
                  <a:schemeClr val="accent1">
                    <a:lumMod val="50000"/>
                  </a:schemeClr>
                </a:solidFill>
                <a:latin typeface="+mn-lt"/>
                <a:cs typeface="+mn-cs"/>
              </a:rPr>
              <a:t>as possible that might </a:t>
            </a:r>
            <a:r>
              <a:rPr lang="en-US" sz="2800" b="1" kern="0" dirty="0" smtClean="0">
                <a:solidFill>
                  <a:srgbClr val="C00000"/>
                </a:solidFill>
                <a:latin typeface="+mn-lt"/>
                <a:cs typeface="+mn-cs"/>
              </a:rPr>
              <a:t>affect objectives </a:t>
            </a:r>
            <a:r>
              <a:rPr lang="en-US" sz="2800" b="1" kern="0" dirty="0" smtClean="0">
                <a:solidFill>
                  <a:schemeClr val="accent1">
                    <a:lumMod val="50000"/>
                  </a:schemeClr>
                </a:solidFill>
                <a:latin typeface="+mn-lt"/>
                <a:cs typeface="+mn-cs"/>
              </a:rPr>
              <a:t>have been identified.</a:t>
            </a:r>
            <a:endParaRPr lang="en-US" sz="2800" b="1" kern="0" dirty="0">
              <a:solidFill>
                <a:srgbClr val="FF0000"/>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4030803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2185214"/>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5.2.5  Explicit Identification of Opportunities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743200"/>
            <a:ext cx="8991600" cy="35814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The </a:t>
            </a:r>
            <a:r>
              <a:rPr lang="en-US" sz="2800" b="1" kern="0" dirty="0" smtClean="0">
                <a:solidFill>
                  <a:srgbClr val="7030A0"/>
                </a:solidFill>
                <a:latin typeface="+mn-lt"/>
                <a:cs typeface="+mn-cs"/>
              </a:rPr>
              <a:t>Identify Risks </a:t>
            </a:r>
            <a:r>
              <a:rPr lang="en-US" sz="2800" b="1" kern="0" dirty="0" smtClean="0">
                <a:solidFill>
                  <a:schemeClr val="accent1">
                    <a:lumMod val="50000"/>
                  </a:schemeClr>
                </a:solidFill>
                <a:latin typeface="+mn-lt"/>
                <a:cs typeface="+mn-cs"/>
              </a:rPr>
              <a:t>process should ensure </a:t>
            </a:r>
            <a:r>
              <a:rPr lang="en-US" sz="2800" b="1" kern="0" dirty="0" smtClean="0">
                <a:solidFill>
                  <a:srgbClr val="C00000"/>
                </a:solidFill>
                <a:latin typeface="+mn-lt"/>
                <a:cs typeface="+mn-cs"/>
              </a:rPr>
              <a:t>opportunities are properly considered</a:t>
            </a:r>
            <a:r>
              <a:rPr lang="en-US" sz="2800" b="1" kern="0" dirty="0" smtClean="0">
                <a:solidFill>
                  <a:schemeClr val="accent1">
                    <a:lumMod val="50000"/>
                  </a:schemeClr>
                </a:solidFill>
                <a:latin typeface="+mn-lt"/>
                <a:cs typeface="+mn-cs"/>
              </a:rPr>
              <a:t>.</a:t>
            </a:r>
            <a:endParaRPr lang="en-US" sz="2800" b="1" kern="0" dirty="0">
              <a:solidFill>
                <a:srgbClr val="FF0000"/>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819709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692771"/>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5.2.6  Multiple Perspectives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81200"/>
            <a:ext cx="8991600" cy="39624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The </a:t>
            </a:r>
            <a:r>
              <a:rPr lang="en-US" sz="2800" b="1" kern="0" dirty="0" smtClean="0">
                <a:solidFill>
                  <a:srgbClr val="7030A0"/>
                </a:solidFill>
                <a:latin typeface="+mn-lt"/>
                <a:cs typeface="+mn-cs"/>
              </a:rPr>
              <a:t>Identify Risks </a:t>
            </a:r>
            <a:r>
              <a:rPr lang="en-US" sz="2800" b="1" kern="0" dirty="0" smtClean="0">
                <a:solidFill>
                  <a:schemeClr val="accent1">
                    <a:lumMod val="50000"/>
                  </a:schemeClr>
                </a:solidFill>
                <a:latin typeface="+mn-lt"/>
                <a:cs typeface="+mn-cs"/>
              </a:rPr>
              <a:t>process should take input from a </a:t>
            </a:r>
            <a:r>
              <a:rPr lang="en-US" sz="2800" b="1" kern="0" dirty="0" smtClean="0">
                <a:solidFill>
                  <a:srgbClr val="FF6600"/>
                </a:solidFill>
                <a:latin typeface="+mn-lt"/>
                <a:cs typeface="+mn-cs"/>
              </a:rPr>
              <a:t>broad range of project stakeholders </a:t>
            </a:r>
            <a:r>
              <a:rPr lang="en-US" sz="2800" b="1" kern="0" dirty="0" smtClean="0">
                <a:solidFill>
                  <a:schemeClr val="accent1">
                    <a:lumMod val="50000"/>
                  </a:schemeClr>
                </a:solidFill>
                <a:latin typeface="+mn-lt"/>
                <a:cs typeface="+mn-cs"/>
              </a:rPr>
              <a:t>to ensure that </a:t>
            </a:r>
            <a:r>
              <a:rPr lang="en-US" sz="2800" b="1" kern="0" dirty="0" smtClean="0">
                <a:solidFill>
                  <a:srgbClr val="C00000"/>
                </a:solidFill>
                <a:latin typeface="+mn-lt"/>
                <a:cs typeface="+mn-cs"/>
              </a:rPr>
              <a:t>all perspectives </a:t>
            </a:r>
            <a:r>
              <a:rPr lang="en-US" sz="2800" b="1" kern="0" dirty="0" smtClean="0">
                <a:solidFill>
                  <a:schemeClr val="accent1">
                    <a:lumMod val="50000"/>
                  </a:schemeClr>
                </a:solidFill>
                <a:latin typeface="+mn-lt"/>
                <a:cs typeface="+mn-cs"/>
              </a:rPr>
              <a:t>are represented and considered.</a:t>
            </a:r>
          </a:p>
          <a:p>
            <a:pPr marL="342900" indent="-342900">
              <a:buFont typeface="Arial" pitchFamily="34" charset="0"/>
              <a:buChar char="•"/>
            </a:pPr>
            <a:r>
              <a:rPr lang="en-US" sz="2800" b="1" kern="0" dirty="0" smtClean="0">
                <a:solidFill>
                  <a:srgbClr val="FF6600"/>
                </a:solidFill>
                <a:latin typeface="+mn-lt"/>
                <a:cs typeface="+mn-cs"/>
              </a:rPr>
              <a:t>Limiting risk identification </a:t>
            </a:r>
            <a:r>
              <a:rPr lang="en-US" sz="2800" b="1" kern="0" dirty="0" smtClean="0">
                <a:solidFill>
                  <a:schemeClr val="accent1">
                    <a:lumMod val="50000"/>
                  </a:schemeClr>
                </a:solidFill>
                <a:latin typeface="+mn-lt"/>
                <a:cs typeface="+mn-cs"/>
              </a:rPr>
              <a:t>to the immediate project team is </a:t>
            </a:r>
            <a:r>
              <a:rPr lang="en-US" sz="2800" b="1" kern="0" dirty="0" smtClean="0">
                <a:solidFill>
                  <a:srgbClr val="C00000"/>
                </a:solidFill>
                <a:latin typeface="+mn-lt"/>
                <a:cs typeface="+mn-cs"/>
              </a:rPr>
              <a:t>unlikely to expose </a:t>
            </a:r>
            <a:r>
              <a:rPr lang="en-US" sz="2800" b="1" kern="0" dirty="0" smtClean="0">
                <a:solidFill>
                  <a:schemeClr val="accent1">
                    <a:lumMod val="50000"/>
                  </a:schemeClr>
                </a:solidFill>
                <a:latin typeface="+mn-lt"/>
                <a:cs typeface="+mn-cs"/>
              </a:rPr>
              <a:t>all knowable risks.</a:t>
            </a:r>
            <a:endParaRPr lang="en-US" sz="2800" b="1" kern="0" dirty="0">
              <a:solidFill>
                <a:srgbClr val="FF0000"/>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636026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4419600" y="1600200"/>
            <a:ext cx="3442290" cy="4572095"/>
            <a:chOff x="3017520" y="1315858"/>
            <a:chExt cx="3442290" cy="4572095"/>
          </a:xfrm>
          <a:effectLst>
            <a:outerShdw blurRad="342900" dist="254000" dir="7200000" sx="104000" sy="104000" algn="tr" rotWithShape="0">
              <a:prstClr val="black">
                <a:alpha val="30000"/>
              </a:prstClr>
            </a:outerShdw>
          </a:effectLst>
          <a:scene3d>
            <a:camera prst="perspectiveFront" fov="3600000">
              <a:rot lat="20309483" lon="139544" rev="20823190"/>
            </a:camera>
            <a:lightRig rig="soft" dir="t">
              <a:rot lat="0" lon="0" rev="0"/>
            </a:lightRig>
          </a:scene3d>
        </p:grpSpPr>
        <p:pic>
          <p:nvPicPr>
            <p:cNvPr id="7" name="Picture 6" descr="16523613_bird2.jpg"/>
            <p:cNvPicPr>
              <a:picLocks noChangeAspect="1"/>
            </p:cNvPicPr>
            <p:nvPr/>
          </p:nvPicPr>
          <p:blipFill>
            <a:blip r:embed="rId3" cstate="print"/>
            <a:stretch>
              <a:fillRect/>
            </a:stretch>
          </p:blipFill>
          <p:spPr>
            <a:xfrm>
              <a:off x="3017520" y="1316032"/>
              <a:ext cx="3428941" cy="4571921"/>
            </a:xfrm>
            <a:prstGeom prst="snip1Rect">
              <a:avLst>
                <a:gd name="adj" fmla="val 14381"/>
              </a:avLst>
            </a:prstGeom>
            <a:sp3d extrusionH="107950">
              <a:extrusionClr>
                <a:schemeClr val="bg1"/>
              </a:extrusionClr>
            </a:sp3d>
          </p:spPr>
        </p:pic>
        <p:sp>
          <p:nvSpPr>
            <p:cNvPr id="8" name="Right Triangle 7"/>
            <p:cNvSpPr/>
            <p:nvPr/>
          </p:nvSpPr>
          <p:spPr>
            <a:xfrm>
              <a:off x="5953397" y="1315858"/>
              <a:ext cx="506413" cy="506413"/>
            </a:xfrm>
            <a:prstGeom prst="rtTriangle">
              <a:avLst/>
            </a:prstGeom>
            <a:gradFill flip="none" rotWithShape="1">
              <a:gsLst>
                <a:gs pos="47000">
                  <a:schemeClr val="bg1"/>
                </a:gs>
                <a:gs pos="100000">
                  <a:schemeClr val="tx1">
                    <a:lumMod val="65000"/>
                    <a:lumOff val="35000"/>
                  </a:schemeClr>
                </a:gs>
              </a:gsLst>
              <a:lin ang="8100000" scaled="1"/>
              <a:tileRect/>
            </a:gradFill>
            <a:ln>
              <a:noFill/>
            </a:ln>
            <a:effectLst>
              <a:outerShdw blurRad="50800" dist="38100" dir="8100000" algn="tr" rotWithShape="0">
                <a:prstClr val="black">
                  <a:alpha val="40000"/>
                </a:prstClr>
              </a:outerShdw>
            </a:effectLst>
            <a:sp3d extrusionH="1079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15" name="TextBox 14"/>
          <p:cNvSpPr txBox="1"/>
          <p:nvPr/>
        </p:nvSpPr>
        <p:spPr>
          <a:xfrm>
            <a:off x="-10647363" y="5983288"/>
            <a:ext cx="11545888" cy="646112"/>
          </a:xfrm>
          <a:prstGeom prst="rect">
            <a:avLst/>
          </a:prstGeom>
          <a:noFill/>
        </p:spPr>
        <p:txBody>
          <a:bodyPr wrap="none">
            <a:spAutoFit/>
          </a:bodyPr>
          <a:lstStyle/>
          <a:p>
            <a:pPr>
              <a:defRPr/>
            </a:pPr>
            <a:r>
              <a:rPr lang="en-US" sz="3600" b="1" spc="120" dirty="0">
                <a:solidFill>
                  <a:schemeClr val="tx2">
                    <a:lumMod val="50000"/>
                  </a:schemeClr>
                </a:solidFill>
                <a:latin typeface="Gill Sans MT" pitchFamily="34" charset="0"/>
              </a:rPr>
              <a:t>PE, PMP, </a:t>
            </a:r>
            <a:r>
              <a:rPr lang="en-US" sz="3600" b="1" spc="120" dirty="0" err="1">
                <a:solidFill>
                  <a:schemeClr val="tx2">
                    <a:lumMod val="50000"/>
                  </a:schemeClr>
                </a:solidFill>
                <a:latin typeface="Gill Sans MT" pitchFamily="34" charset="0"/>
              </a:rPr>
              <a:t>PgMP</a:t>
            </a:r>
            <a:r>
              <a:rPr lang="en-US" sz="3600" b="1" spc="120" dirty="0">
                <a:solidFill>
                  <a:schemeClr val="tx2">
                    <a:lumMod val="50000"/>
                  </a:schemeClr>
                </a:solidFill>
                <a:latin typeface="Gill Sans MT" pitchFamily="34" charset="0"/>
              </a:rPr>
              <a:t>, PME, MCT, PRINCE2 Practitioner.</a:t>
            </a:r>
          </a:p>
        </p:txBody>
      </p:sp>
      <p:sp>
        <p:nvSpPr>
          <p:cNvPr id="12" name="TextBox 11"/>
          <p:cNvSpPr txBox="1"/>
          <p:nvPr/>
        </p:nvSpPr>
        <p:spPr>
          <a:xfrm>
            <a:off x="-10668000" y="5983288"/>
            <a:ext cx="11506200" cy="646112"/>
          </a:xfrm>
          <a:prstGeom prst="rect">
            <a:avLst/>
          </a:prstGeom>
          <a:noFill/>
        </p:spPr>
        <p:txBody>
          <a:bodyPr>
            <a:spAutoFit/>
          </a:bodyPr>
          <a:lstStyle/>
          <a:p>
            <a:pPr>
              <a:defRPr/>
            </a:pPr>
            <a:r>
              <a:rPr lang="en-US" sz="3600" b="1" spc="120" dirty="0">
                <a:solidFill>
                  <a:schemeClr val="bg1"/>
                </a:solidFill>
                <a:latin typeface="Gill Sans MT" pitchFamily="34" charset="0"/>
                <a:cs typeface="+mn-cs"/>
              </a:rPr>
              <a:t>PE, PMP, </a:t>
            </a:r>
            <a:r>
              <a:rPr lang="en-US" sz="3600" b="1" spc="120" dirty="0" err="1">
                <a:solidFill>
                  <a:schemeClr val="bg1"/>
                </a:solidFill>
                <a:latin typeface="Gill Sans MT" pitchFamily="34" charset="0"/>
                <a:cs typeface="+mn-cs"/>
              </a:rPr>
              <a:t>PgMP</a:t>
            </a:r>
            <a:r>
              <a:rPr lang="en-US" sz="3600" b="1" spc="120" dirty="0">
                <a:solidFill>
                  <a:schemeClr val="bg1"/>
                </a:solidFill>
                <a:latin typeface="Gill Sans MT" pitchFamily="34" charset="0"/>
                <a:cs typeface="+mn-cs"/>
              </a:rPr>
              <a:t>, PME, MCT, PRINCE2 Practitioner. </a:t>
            </a:r>
          </a:p>
        </p:txBody>
      </p:sp>
      <p:sp>
        <p:nvSpPr>
          <p:cNvPr id="9" name="TextBox 8"/>
          <p:cNvSpPr txBox="1"/>
          <p:nvPr/>
        </p:nvSpPr>
        <p:spPr>
          <a:xfrm>
            <a:off x="0" y="1"/>
            <a:ext cx="4114800" cy="923330"/>
          </a:xfrm>
          <a:prstGeom prst="rect">
            <a:avLst/>
          </a:prstGeom>
          <a:noFill/>
        </p:spPr>
        <p:txBody>
          <a:bodyPr>
            <a:spAutoFit/>
            <a:scene3d>
              <a:camera prst="orthographicFront"/>
              <a:lightRig rig="threePt" dir="t"/>
            </a:scene3d>
            <a:sp3d extrusionH="57150">
              <a:bevelT w="38100" h="38100" prst="angle"/>
            </a:sp3d>
          </a:bodyPr>
          <a:lstStyle/>
          <a:p>
            <a:pPr>
              <a:defRPr/>
            </a:pPr>
            <a:r>
              <a:rPr lang="en-US" sz="5400" b="1" spc="200" dirty="0" smtClean="0">
                <a:ln w="19050" cmpd="sng">
                  <a:noFill/>
                  <a:prstDash val="solid"/>
                </a:ln>
                <a:blipFill dpi="0" rotWithShape="1">
                  <a:blip r:embed="rId4"/>
                  <a:srcRect/>
                  <a:stretch>
                    <a:fillRect/>
                  </a:stretch>
                </a:blipFill>
                <a:effectLst>
                  <a:reflection blurRad="6350" stA="55000" endA="300" endPos="45500" dir="5400000" sy="-100000" algn="bl" rotWithShape="0"/>
                </a:effectLst>
                <a:latin typeface="Franklin Gothic Heavy" pitchFamily="34" charset="0"/>
              </a:rPr>
              <a:t>Instructor</a:t>
            </a:r>
            <a:endParaRPr lang="en-US" sz="5400" b="1" spc="200" dirty="0">
              <a:ln w="19050" cmpd="sng">
                <a:noFill/>
                <a:prstDash val="solid"/>
              </a:ln>
              <a:blipFill dpi="0" rotWithShape="1">
                <a:blip r:embed="rId4"/>
                <a:srcRect/>
                <a:stretch>
                  <a:fillRect/>
                </a:stretch>
              </a:blipFill>
              <a:effectLst>
                <a:reflection blurRad="6350" stA="55000" endA="300" endPos="45500" dir="5400000" sy="-100000" algn="bl" rotWithShape="0"/>
              </a:effectLst>
              <a:latin typeface="Franklin Gothic Heavy" pitchFamily="34" charset="0"/>
            </a:endParaRPr>
          </a:p>
        </p:txBody>
      </p:sp>
      <p:sp>
        <p:nvSpPr>
          <p:cNvPr id="11" name="4-Point Star 10"/>
          <p:cNvSpPr/>
          <p:nvPr/>
        </p:nvSpPr>
        <p:spPr>
          <a:xfrm rot="890656">
            <a:off x="-2238" y="12618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4-Point Star 12"/>
          <p:cNvSpPr/>
          <p:nvPr/>
        </p:nvSpPr>
        <p:spPr>
          <a:xfrm rot="890656">
            <a:off x="1944045" y="420043"/>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4-Point Star 13"/>
          <p:cNvSpPr/>
          <p:nvPr/>
        </p:nvSpPr>
        <p:spPr>
          <a:xfrm rot="890656">
            <a:off x="2391943" y="334543"/>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4-Point Star 15"/>
          <p:cNvSpPr/>
          <p:nvPr/>
        </p:nvSpPr>
        <p:spPr>
          <a:xfrm rot="890656">
            <a:off x="493039" y="493041"/>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4-Point Star 16"/>
          <p:cNvSpPr/>
          <p:nvPr/>
        </p:nvSpPr>
        <p:spPr>
          <a:xfrm rot="890656">
            <a:off x="1383005" y="310438"/>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TextBox 17"/>
          <p:cNvSpPr txBox="1"/>
          <p:nvPr/>
        </p:nvSpPr>
        <p:spPr>
          <a:xfrm>
            <a:off x="3048000" y="1371600"/>
            <a:ext cx="5346335" cy="1200329"/>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7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Suhail Iqbal</a:t>
            </a:r>
          </a:p>
        </p:txBody>
      </p:sp>
      <p:sp>
        <p:nvSpPr>
          <p:cNvPr id="19" name="4-Point Star 18"/>
          <p:cNvSpPr/>
          <p:nvPr/>
        </p:nvSpPr>
        <p:spPr>
          <a:xfrm rot="890656">
            <a:off x="3024150" y="150015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4-Point Star 19"/>
          <p:cNvSpPr/>
          <p:nvPr/>
        </p:nvSpPr>
        <p:spPr>
          <a:xfrm rot="890656">
            <a:off x="7201844" y="1715445"/>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4-Point Star 20"/>
          <p:cNvSpPr/>
          <p:nvPr/>
        </p:nvSpPr>
        <p:spPr>
          <a:xfrm rot="890656">
            <a:off x="8106943" y="1629943"/>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4-Point Star 21"/>
          <p:cNvSpPr/>
          <p:nvPr/>
        </p:nvSpPr>
        <p:spPr>
          <a:xfrm rot="890656">
            <a:off x="4150639" y="2093239"/>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4-Point Star 22"/>
          <p:cNvSpPr/>
          <p:nvPr/>
        </p:nvSpPr>
        <p:spPr>
          <a:xfrm rot="890656">
            <a:off x="5674640" y="1636040"/>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p:cNvPicPr>
            <a:picLocks noChangeAspect="1"/>
          </p:cNvPicPr>
          <p:nvPr/>
        </p:nvPicPr>
        <p:blipFill>
          <a:blip r:embed="rId5"/>
          <a:stretch>
            <a:fillRect/>
          </a:stretch>
        </p:blipFill>
        <p:spPr>
          <a:xfrm>
            <a:off x="161346" y="997160"/>
            <a:ext cx="1550003" cy="1824037"/>
          </a:xfrm>
          <a:prstGeom prst="rect">
            <a:avLst/>
          </a:prstGeom>
        </p:spPr>
      </p:pic>
      <p:pic>
        <p:nvPicPr>
          <p:cNvPr id="4" name="Picture 3"/>
          <p:cNvPicPr>
            <a:picLocks noChangeAspect="1"/>
          </p:cNvPicPr>
          <p:nvPr/>
        </p:nvPicPr>
        <p:blipFill>
          <a:blip r:embed="rId6"/>
          <a:stretch>
            <a:fillRect/>
          </a:stretch>
        </p:blipFill>
        <p:spPr>
          <a:xfrm>
            <a:off x="1775727" y="996289"/>
            <a:ext cx="2111941" cy="463948"/>
          </a:xfrm>
          <a:prstGeom prst="rect">
            <a:avLst/>
          </a:prstGeom>
        </p:spPr>
      </p:pic>
    </p:spTree>
    <p:extLst>
      <p:ext uri="{BB962C8B-B14F-4D97-AF65-F5344CB8AC3E}">
        <p14:creationId xmlns:p14="http://schemas.microsoft.com/office/powerpoint/2010/main" val="2191811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000"/>
                                        <p:tgtEl>
                                          <p:spTgt spid="18"/>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6000" fill="hold"/>
                                        <p:tgtEl>
                                          <p:spTgt spid="12"/>
                                        </p:tgtEl>
                                        <p:attrNameLst>
                                          <p:attrName>ppt_x</p:attrName>
                                        </p:attrNameLst>
                                      </p:cBhvr>
                                      <p:tavLst>
                                        <p:tav tm="0">
                                          <p:val>
                                            <p:strVal val="1+#ppt_w/2"/>
                                          </p:val>
                                        </p:tav>
                                        <p:tav tm="100000">
                                          <p:val>
                                            <p:strVal val="#ppt_x"/>
                                          </p:val>
                                        </p:tav>
                                      </p:tavLst>
                                    </p:anim>
                                    <p:anim calcmode="lin" valueType="num">
                                      <p:cBhvr additive="base">
                                        <p:cTn id="18" dur="160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80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6000" fill="hold"/>
                                        <p:tgtEl>
                                          <p:spTgt spid="15"/>
                                        </p:tgtEl>
                                        <p:attrNameLst>
                                          <p:attrName>ppt_x</p:attrName>
                                        </p:attrNameLst>
                                      </p:cBhvr>
                                      <p:tavLst>
                                        <p:tav tm="0">
                                          <p:val>
                                            <p:strVal val="1+#ppt_w/2"/>
                                          </p:val>
                                        </p:tav>
                                        <p:tav tm="100000">
                                          <p:val>
                                            <p:strVal val="#ppt_x"/>
                                          </p:val>
                                        </p:tav>
                                      </p:tavLst>
                                    </p:anim>
                                    <p:anim calcmode="lin" valueType="num">
                                      <p:cBhvr additive="base">
                                        <p:cTn id="22" dur="16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90"/>
                                          </p:val>
                                        </p:tav>
                                        <p:tav tm="100000">
                                          <p:val>
                                            <p:fltVal val="0"/>
                                          </p:val>
                                        </p:tav>
                                      </p:tavLst>
                                    </p:anim>
                                    <p:animEffect transition="in" filter="fade">
                                      <p:cBhvr>
                                        <p:cTn id="30" dur="500"/>
                                        <p:tgtEl>
                                          <p:spTgt spid="11"/>
                                        </p:tgtEl>
                                      </p:cBhvr>
                                    </p:animEffect>
                                  </p:childTnLst>
                                </p:cTn>
                              </p:par>
                              <p:par>
                                <p:cTn id="31" presetID="31" presetClass="exit" presetSubtype="0" fill="hold" nodeType="withEffect">
                                  <p:stCondLst>
                                    <p:cond delay="700"/>
                                  </p:stCondLst>
                                  <p:iterate type="lt">
                                    <p:tmPct val="5000"/>
                                  </p:iterate>
                                  <p:childTnLst>
                                    <p:anim calcmode="lin" valueType="num">
                                      <p:cBhvr>
                                        <p:cTn id="32" dur="500"/>
                                        <p:tgtEl>
                                          <p:spTgt spid="11"/>
                                        </p:tgtEl>
                                        <p:attrNameLst>
                                          <p:attrName>ppt_w</p:attrName>
                                        </p:attrNameLst>
                                      </p:cBhvr>
                                      <p:tavLst>
                                        <p:tav tm="0">
                                          <p:val>
                                            <p:strVal val="ppt_w"/>
                                          </p:val>
                                        </p:tav>
                                        <p:tav tm="100000">
                                          <p:val>
                                            <p:fltVal val="0"/>
                                          </p:val>
                                        </p:tav>
                                      </p:tavLst>
                                    </p:anim>
                                    <p:anim calcmode="lin" valueType="num">
                                      <p:cBhvr>
                                        <p:cTn id="33" dur="500"/>
                                        <p:tgtEl>
                                          <p:spTgt spid="11"/>
                                        </p:tgtEl>
                                        <p:attrNameLst>
                                          <p:attrName>ppt_h</p:attrName>
                                        </p:attrNameLst>
                                      </p:cBhvr>
                                      <p:tavLst>
                                        <p:tav tm="0">
                                          <p:val>
                                            <p:strVal val="ppt_h"/>
                                          </p:val>
                                        </p:tav>
                                        <p:tav tm="100000">
                                          <p:val>
                                            <p:fltVal val="0"/>
                                          </p:val>
                                        </p:tav>
                                      </p:tavLst>
                                    </p:anim>
                                    <p:anim calcmode="lin" valueType="num">
                                      <p:cBhvr>
                                        <p:cTn id="34" dur="500"/>
                                        <p:tgtEl>
                                          <p:spTgt spid="11"/>
                                        </p:tgtEl>
                                        <p:attrNameLst>
                                          <p:attrName>style.rotation</p:attrName>
                                        </p:attrNameLst>
                                      </p:cBhvr>
                                      <p:tavLst>
                                        <p:tav tm="0">
                                          <p:val>
                                            <p:fltVal val="0"/>
                                          </p:val>
                                        </p:tav>
                                        <p:tav tm="100000">
                                          <p:val>
                                            <p:fltVal val="90"/>
                                          </p:val>
                                        </p:tav>
                                      </p:tavLst>
                                    </p:anim>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31" presetClass="entr" presetSubtype="0" fill="hold" nodeType="withEffect">
                                  <p:stCondLst>
                                    <p:cond delay="200"/>
                                  </p:stCondLst>
                                  <p:iterate type="lt">
                                    <p:tmPct val="5000"/>
                                  </p:iterate>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 calcmode="lin" valueType="num">
                                      <p:cBhvr>
                                        <p:cTn id="41" dur="500" fill="hold"/>
                                        <p:tgtEl>
                                          <p:spTgt spid="16"/>
                                        </p:tgtEl>
                                        <p:attrNameLst>
                                          <p:attrName>style.rotation</p:attrName>
                                        </p:attrNameLst>
                                      </p:cBhvr>
                                      <p:tavLst>
                                        <p:tav tm="0">
                                          <p:val>
                                            <p:fltVal val="90"/>
                                          </p:val>
                                        </p:tav>
                                        <p:tav tm="100000">
                                          <p:val>
                                            <p:fltVal val="0"/>
                                          </p:val>
                                        </p:tav>
                                      </p:tavLst>
                                    </p:anim>
                                    <p:animEffect transition="in" filter="fade">
                                      <p:cBhvr>
                                        <p:cTn id="42" dur="500"/>
                                        <p:tgtEl>
                                          <p:spTgt spid="16"/>
                                        </p:tgtEl>
                                      </p:cBhvr>
                                    </p:animEffect>
                                  </p:childTnLst>
                                </p:cTn>
                              </p:par>
                              <p:par>
                                <p:cTn id="43" presetID="31" presetClass="exit" presetSubtype="0" fill="hold" nodeType="withEffect">
                                  <p:stCondLst>
                                    <p:cond delay="900"/>
                                  </p:stCondLst>
                                  <p:iterate type="lt">
                                    <p:tmPct val="5000"/>
                                  </p:iterate>
                                  <p:childTnLst>
                                    <p:anim calcmode="lin" valueType="num">
                                      <p:cBhvr>
                                        <p:cTn id="44" dur="500"/>
                                        <p:tgtEl>
                                          <p:spTgt spid="16"/>
                                        </p:tgtEl>
                                        <p:attrNameLst>
                                          <p:attrName>ppt_w</p:attrName>
                                        </p:attrNameLst>
                                      </p:cBhvr>
                                      <p:tavLst>
                                        <p:tav tm="0">
                                          <p:val>
                                            <p:strVal val="ppt_w"/>
                                          </p:val>
                                        </p:tav>
                                        <p:tav tm="100000">
                                          <p:val>
                                            <p:fltVal val="0"/>
                                          </p:val>
                                        </p:tav>
                                      </p:tavLst>
                                    </p:anim>
                                    <p:anim calcmode="lin" valueType="num">
                                      <p:cBhvr>
                                        <p:cTn id="45" dur="500"/>
                                        <p:tgtEl>
                                          <p:spTgt spid="16"/>
                                        </p:tgtEl>
                                        <p:attrNameLst>
                                          <p:attrName>ppt_h</p:attrName>
                                        </p:attrNameLst>
                                      </p:cBhvr>
                                      <p:tavLst>
                                        <p:tav tm="0">
                                          <p:val>
                                            <p:strVal val="ppt_h"/>
                                          </p:val>
                                        </p:tav>
                                        <p:tav tm="100000">
                                          <p:val>
                                            <p:fltVal val="0"/>
                                          </p:val>
                                        </p:tav>
                                      </p:tavLst>
                                    </p:anim>
                                    <p:anim calcmode="lin" valueType="num">
                                      <p:cBhvr>
                                        <p:cTn id="46" dur="500"/>
                                        <p:tgtEl>
                                          <p:spTgt spid="16"/>
                                        </p:tgtEl>
                                        <p:attrNameLst>
                                          <p:attrName>style.rotation</p:attrName>
                                        </p:attrNameLst>
                                      </p:cBhvr>
                                      <p:tavLst>
                                        <p:tav tm="0">
                                          <p:val>
                                            <p:fltVal val="0"/>
                                          </p:val>
                                        </p:tav>
                                        <p:tav tm="100000">
                                          <p:val>
                                            <p:fltVal val="9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31" presetClass="entr" presetSubtype="0" fill="hold" nodeType="withEffect">
                                  <p:stCondLst>
                                    <p:cond delay="400"/>
                                  </p:stCondLst>
                                  <p:iterate type="lt">
                                    <p:tmPct val="5000"/>
                                  </p:iterate>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style.rotation</p:attrName>
                                        </p:attrNameLst>
                                      </p:cBhvr>
                                      <p:tavLst>
                                        <p:tav tm="0">
                                          <p:val>
                                            <p:fltVal val="90"/>
                                          </p:val>
                                        </p:tav>
                                        <p:tav tm="100000">
                                          <p:val>
                                            <p:fltVal val="0"/>
                                          </p:val>
                                        </p:tav>
                                      </p:tavLst>
                                    </p:anim>
                                    <p:animEffect transition="in" filter="fade">
                                      <p:cBhvr>
                                        <p:cTn id="54" dur="500"/>
                                        <p:tgtEl>
                                          <p:spTgt spid="17"/>
                                        </p:tgtEl>
                                      </p:cBhvr>
                                    </p:animEffect>
                                  </p:childTnLst>
                                </p:cTn>
                              </p:par>
                              <p:par>
                                <p:cTn id="55" presetID="31" presetClass="exit" presetSubtype="0" fill="hold" nodeType="withEffect">
                                  <p:stCondLst>
                                    <p:cond delay="1100"/>
                                  </p:stCondLst>
                                  <p:iterate type="lt">
                                    <p:tmPct val="5000"/>
                                  </p:iterate>
                                  <p:childTnLst>
                                    <p:anim calcmode="lin" valueType="num">
                                      <p:cBhvr>
                                        <p:cTn id="56" dur="500"/>
                                        <p:tgtEl>
                                          <p:spTgt spid="17"/>
                                        </p:tgtEl>
                                        <p:attrNameLst>
                                          <p:attrName>ppt_w</p:attrName>
                                        </p:attrNameLst>
                                      </p:cBhvr>
                                      <p:tavLst>
                                        <p:tav tm="0">
                                          <p:val>
                                            <p:strVal val="ppt_w"/>
                                          </p:val>
                                        </p:tav>
                                        <p:tav tm="100000">
                                          <p:val>
                                            <p:fltVal val="0"/>
                                          </p:val>
                                        </p:tav>
                                      </p:tavLst>
                                    </p:anim>
                                    <p:anim calcmode="lin" valueType="num">
                                      <p:cBhvr>
                                        <p:cTn id="57" dur="500"/>
                                        <p:tgtEl>
                                          <p:spTgt spid="17"/>
                                        </p:tgtEl>
                                        <p:attrNameLst>
                                          <p:attrName>ppt_h</p:attrName>
                                        </p:attrNameLst>
                                      </p:cBhvr>
                                      <p:tavLst>
                                        <p:tav tm="0">
                                          <p:val>
                                            <p:strVal val="ppt_h"/>
                                          </p:val>
                                        </p:tav>
                                        <p:tav tm="100000">
                                          <p:val>
                                            <p:fltVal val="0"/>
                                          </p:val>
                                        </p:tav>
                                      </p:tavLst>
                                    </p:anim>
                                    <p:anim calcmode="lin" valueType="num">
                                      <p:cBhvr>
                                        <p:cTn id="58" dur="500"/>
                                        <p:tgtEl>
                                          <p:spTgt spid="17"/>
                                        </p:tgtEl>
                                        <p:attrNameLst>
                                          <p:attrName>style.rotation</p:attrName>
                                        </p:attrNameLst>
                                      </p:cBhvr>
                                      <p:tavLst>
                                        <p:tav tm="0">
                                          <p:val>
                                            <p:fltVal val="0"/>
                                          </p:val>
                                        </p:tav>
                                        <p:tav tm="100000">
                                          <p:val>
                                            <p:fltVal val="90"/>
                                          </p:val>
                                        </p:tav>
                                      </p:tavLst>
                                    </p:anim>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31" presetClass="entr" presetSubtype="0" fill="hold" nodeType="withEffect">
                                  <p:stCondLst>
                                    <p:cond delay="800"/>
                                  </p:stCondLst>
                                  <p:iterate type="lt">
                                    <p:tmPct val="5000"/>
                                  </p:iterate>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par>
                                <p:cTn id="67" presetID="31" presetClass="exit" presetSubtype="0" fill="hold" nodeType="withEffect">
                                  <p:stCondLst>
                                    <p:cond delay="1400"/>
                                  </p:stCondLst>
                                  <p:iterate type="lt">
                                    <p:tmPct val="5000"/>
                                  </p:iterate>
                                  <p:childTnLst>
                                    <p:anim calcmode="lin" valueType="num">
                                      <p:cBhvr>
                                        <p:cTn id="68" dur="500"/>
                                        <p:tgtEl>
                                          <p:spTgt spid="13"/>
                                        </p:tgtEl>
                                        <p:attrNameLst>
                                          <p:attrName>ppt_w</p:attrName>
                                        </p:attrNameLst>
                                      </p:cBhvr>
                                      <p:tavLst>
                                        <p:tav tm="0">
                                          <p:val>
                                            <p:strVal val="ppt_w"/>
                                          </p:val>
                                        </p:tav>
                                        <p:tav tm="100000">
                                          <p:val>
                                            <p:fltVal val="0"/>
                                          </p:val>
                                        </p:tav>
                                      </p:tavLst>
                                    </p:anim>
                                    <p:anim calcmode="lin" valueType="num">
                                      <p:cBhvr>
                                        <p:cTn id="69" dur="500"/>
                                        <p:tgtEl>
                                          <p:spTgt spid="13"/>
                                        </p:tgtEl>
                                        <p:attrNameLst>
                                          <p:attrName>ppt_h</p:attrName>
                                        </p:attrNameLst>
                                      </p:cBhvr>
                                      <p:tavLst>
                                        <p:tav tm="0">
                                          <p:val>
                                            <p:strVal val="ppt_h"/>
                                          </p:val>
                                        </p:tav>
                                        <p:tav tm="100000">
                                          <p:val>
                                            <p:fltVal val="0"/>
                                          </p:val>
                                        </p:tav>
                                      </p:tavLst>
                                    </p:anim>
                                    <p:anim calcmode="lin" valueType="num">
                                      <p:cBhvr>
                                        <p:cTn id="70" dur="500"/>
                                        <p:tgtEl>
                                          <p:spTgt spid="13"/>
                                        </p:tgtEl>
                                        <p:attrNameLst>
                                          <p:attrName>style.rotation</p:attrName>
                                        </p:attrNameLst>
                                      </p:cBhvr>
                                      <p:tavLst>
                                        <p:tav tm="0">
                                          <p:val>
                                            <p:fltVal val="0"/>
                                          </p:val>
                                        </p:tav>
                                        <p:tav tm="100000">
                                          <p:val>
                                            <p:fltVal val="90"/>
                                          </p:val>
                                        </p:tav>
                                      </p:tavLst>
                                    </p:anim>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31" presetClass="entr" presetSubtype="0" fill="hold" nodeType="withEffect">
                                  <p:stCondLst>
                                    <p:cond delay="900"/>
                                  </p:stCondLst>
                                  <p:iterate type="lt">
                                    <p:tmPct val="5000"/>
                                  </p:iterate>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 calcmode="lin" valueType="num">
                                      <p:cBhvr>
                                        <p:cTn id="77" dur="500" fill="hold"/>
                                        <p:tgtEl>
                                          <p:spTgt spid="14"/>
                                        </p:tgtEl>
                                        <p:attrNameLst>
                                          <p:attrName>style.rotation</p:attrName>
                                        </p:attrNameLst>
                                      </p:cBhvr>
                                      <p:tavLst>
                                        <p:tav tm="0">
                                          <p:val>
                                            <p:fltVal val="90"/>
                                          </p:val>
                                        </p:tav>
                                        <p:tav tm="100000">
                                          <p:val>
                                            <p:fltVal val="0"/>
                                          </p:val>
                                        </p:tav>
                                      </p:tavLst>
                                    </p:anim>
                                    <p:animEffect transition="in" filter="fade">
                                      <p:cBhvr>
                                        <p:cTn id="78" dur="500"/>
                                        <p:tgtEl>
                                          <p:spTgt spid="14"/>
                                        </p:tgtEl>
                                      </p:cBhvr>
                                    </p:animEffect>
                                  </p:childTnLst>
                                </p:cTn>
                              </p:par>
                              <p:par>
                                <p:cTn id="79" presetID="31" presetClass="exit" presetSubtype="0" fill="hold" nodeType="withEffect">
                                  <p:stCondLst>
                                    <p:cond delay="1500"/>
                                  </p:stCondLst>
                                  <p:iterate type="lt">
                                    <p:tmPct val="5000"/>
                                  </p:iterate>
                                  <p:childTnLst>
                                    <p:anim calcmode="lin" valueType="num">
                                      <p:cBhvr>
                                        <p:cTn id="80" dur="500"/>
                                        <p:tgtEl>
                                          <p:spTgt spid="14"/>
                                        </p:tgtEl>
                                        <p:attrNameLst>
                                          <p:attrName>ppt_w</p:attrName>
                                        </p:attrNameLst>
                                      </p:cBhvr>
                                      <p:tavLst>
                                        <p:tav tm="0">
                                          <p:val>
                                            <p:strVal val="ppt_w"/>
                                          </p:val>
                                        </p:tav>
                                        <p:tav tm="100000">
                                          <p:val>
                                            <p:fltVal val="0"/>
                                          </p:val>
                                        </p:tav>
                                      </p:tavLst>
                                    </p:anim>
                                    <p:anim calcmode="lin" valueType="num">
                                      <p:cBhvr>
                                        <p:cTn id="81" dur="500"/>
                                        <p:tgtEl>
                                          <p:spTgt spid="14"/>
                                        </p:tgtEl>
                                        <p:attrNameLst>
                                          <p:attrName>ppt_h</p:attrName>
                                        </p:attrNameLst>
                                      </p:cBhvr>
                                      <p:tavLst>
                                        <p:tav tm="0">
                                          <p:val>
                                            <p:strVal val="ppt_h"/>
                                          </p:val>
                                        </p:tav>
                                        <p:tav tm="100000">
                                          <p:val>
                                            <p:fltVal val="0"/>
                                          </p:val>
                                        </p:tav>
                                      </p:tavLst>
                                    </p:anim>
                                    <p:anim calcmode="lin" valueType="num">
                                      <p:cBhvr>
                                        <p:cTn id="82" dur="500"/>
                                        <p:tgtEl>
                                          <p:spTgt spid="14"/>
                                        </p:tgtEl>
                                        <p:attrNameLst>
                                          <p:attrName>style.rotation</p:attrName>
                                        </p:attrNameLst>
                                      </p:cBhvr>
                                      <p:tavLst>
                                        <p:tav tm="0">
                                          <p:val>
                                            <p:fltVal val="0"/>
                                          </p:val>
                                        </p:tav>
                                        <p:tav tm="100000">
                                          <p:val>
                                            <p:fltVal val="90"/>
                                          </p:val>
                                        </p:tav>
                                      </p:tavLst>
                                    </p:anim>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31" presetClass="entr" presetSubtype="0" fill="hold" nodeType="withEffect">
                                  <p:stCondLst>
                                    <p:cond delay="0"/>
                                  </p:stCondLst>
                                  <p:iterate type="lt">
                                    <p:tmPct val="5000"/>
                                  </p:iterate>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 calcmode="lin" valueType="num">
                                      <p:cBhvr>
                                        <p:cTn id="89" dur="500" fill="hold"/>
                                        <p:tgtEl>
                                          <p:spTgt spid="19"/>
                                        </p:tgtEl>
                                        <p:attrNameLst>
                                          <p:attrName>style.rotation</p:attrName>
                                        </p:attrNameLst>
                                      </p:cBhvr>
                                      <p:tavLst>
                                        <p:tav tm="0">
                                          <p:val>
                                            <p:fltVal val="90"/>
                                          </p:val>
                                        </p:tav>
                                        <p:tav tm="100000">
                                          <p:val>
                                            <p:fltVal val="0"/>
                                          </p:val>
                                        </p:tav>
                                      </p:tavLst>
                                    </p:anim>
                                    <p:animEffect transition="in" filter="fade">
                                      <p:cBhvr>
                                        <p:cTn id="90" dur="500"/>
                                        <p:tgtEl>
                                          <p:spTgt spid="19"/>
                                        </p:tgtEl>
                                      </p:cBhvr>
                                    </p:animEffect>
                                  </p:childTnLst>
                                </p:cTn>
                              </p:par>
                              <p:par>
                                <p:cTn id="91" presetID="31" presetClass="exit" presetSubtype="0" fill="hold" nodeType="withEffect">
                                  <p:stCondLst>
                                    <p:cond delay="700"/>
                                  </p:stCondLst>
                                  <p:iterate type="lt">
                                    <p:tmPct val="5000"/>
                                  </p:iterate>
                                  <p:childTnLst>
                                    <p:anim calcmode="lin" valueType="num">
                                      <p:cBhvr>
                                        <p:cTn id="92" dur="500"/>
                                        <p:tgtEl>
                                          <p:spTgt spid="19"/>
                                        </p:tgtEl>
                                        <p:attrNameLst>
                                          <p:attrName>ppt_w</p:attrName>
                                        </p:attrNameLst>
                                      </p:cBhvr>
                                      <p:tavLst>
                                        <p:tav tm="0">
                                          <p:val>
                                            <p:strVal val="ppt_w"/>
                                          </p:val>
                                        </p:tav>
                                        <p:tav tm="100000">
                                          <p:val>
                                            <p:fltVal val="0"/>
                                          </p:val>
                                        </p:tav>
                                      </p:tavLst>
                                    </p:anim>
                                    <p:anim calcmode="lin" valueType="num">
                                      <p:cBhvr>
                                        <p:cTn id="93" dur="500"/>
                                        <p:tgtEl>
                                          <p:spTgt spid="19"/>
                                        </p:tgtEl>
                                        <p:attrNameLst>
                                          <p:attrName>ppt_h</p:attrName>
                                        </p:attrNameLst>
                                      </p:cBhvr>
                                      <p:tavLst>
                                        <p:tav tm="0">
                                          <p:val>
                                            <p:strVal val="ppt_h"/>
                                          </p:val>
                                        </p:tav>
                                        <p:tav tm="100000">
                                          <p:val>
                                            <p:fltVal val="0"/>
                                          </p:val>
                                        </p:tav>
                                      </p:tavLst>
                                    </p:anim>
                                    <p:anim calcmode="lin" valueType="num">
                                      <p:cBhvr>
                                        <p:cTn id="94" dur="500"/>
                                        <p:tgtEl>
                                          <p:spTgt spid="19"/>
                                        </p:tgtEl>
                                        <p:attrNameLst>
                                          <p:attrName>style.rotation</p:attrName>
                                        </p:attrNameLst>
                                      </p:cBhvr>
                                      <p:tavLst>
                                        <p:tav tm="0">
                                          <p:val>
                                            <p:fltVal val="0"/>
                                          </p:val>
                                        </p:tav>
                                        <p:tav tm="100000">
                                          <p:val>
                                            <p:fltVal val="90"/>
                                          </p:val>
                                        </p:tav>
                                      </p:tavLst>
                                    </p:anim>
                                    <p:animEffect transition="out" filter="fade">
                                      <p:cBhvr>
                                        <p:cTn id="95" dur="500"/>
                                        <p:tgtEl>
                                          <p:spTgt spid="19"/>
                                        </p:tgtEl>
                                      </p:cBhvr>
                                    </p:animEffect>
                                    <p:set>
                                      <p:cBhvr>
                                        <p:cTn id="96" dur="1" fill="hold">
                                          <p:stCondLst>
                                            <p:cond delay="499"/>
                                          </p:stCondLst>
                                        </p:cTn>
                                        <p:tgtEl>
                                          <p:spTgt spid="19"/>
                                        </p:tgtEl>
                                        <p:attrNameLst>
                                          <p:attrName>style.visibility</p:attrName>
                                        </p:attrNameLst>
                                      </p:cBhvr>
                                      <p:to>
                                        <p:strVal val="hidden"/>
                                      </p:to>
                                    </p:set>
                                  </p:childTnLst>
                                </p:cTn>
                              </p:par>
                              <p:par>
                                <p:cTn id="97" presetID="31" presetClass="entr" presetSubtype="0" fill="hold" nodeType="withEffect">
                                  <p:stCondLst>
                                    <p:cond delay="200"/>
                                  </p:stCondLst>
                                  <p:iterate type="lt">
                                    <p:tmPct val="5000"/>
                                  </p:iterate>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 calcmode="lin" valueType="num">
                                      <p:cBhvr>
                                        <p:cTn id="101" dur="500" fill="hold"/>
                                        <p:tgtEl>
                                          <p:spTgt spid="22"/>
                                        </p:tgtEl>
                                        <p:attrNameLst>
                                          <p:attrName>style.rotation</p:attrName>
                                        </p:attrNameLst>
                                      </p:cBhvr>
                                      <p:tavLst>
                                        <p:tav tm="0">
                                          <p:val>
                                            <p:fltVal val="90"/>
                                          </p:val>
                                        </p:tav>
                                        <p:tav tm="100000">
                                          <p:val>
                                            <p:fltVal val="0"/>
                                          </p:val>
                                        </p:tav>
                                      </p:tavLst>
                                    </p:anim>
                                    <p:animEffect transition="in" filter="fade">
                                      <p:cBhvr>
                                        <p:cTn id="102" dur="500"/>
                                        <p:tgtEl>
                                          <p:spTgt spid="22"/>
                                        </p:tgtEl>
                                      </p:cBhvr>
                                    </p:animEffect>
                                  </p:childTnLst>
                                </p:cTn>
                              </p:par>
                              <p:par>
                                <p:cTn id="103" presetID="31" presetClass="exit" presetSubtype="0" fill="hold" nodeType="withEffect">
                                  <p:stCondLst>
                                    <p:cond delay="900"/>
                                  </p:stCondLst>
                                  <p:iterate type="lt">
                                    <p:tmPct val="5000"/>
                                  </p:iterate>
                                  <p:childTnLst>
                                    <p:anim calcmode="lin" valueType="num">
                                      <p:cBhvr>
                                        <p:cTn id="104" dur="500"/>
                                        <p:tgtEl>
                                          <p:spTgt spid="22"/>
                                        </p:tgtEl>
                                        <p:attrNameLst>
                                          <p:attrName>ppt_w</p:attrName>
                                        </p:attrNameLst>
                                      </p:cBhvr>
                                      <p:tavLst>
                                        <p:tav tm="0">
                                          <p:val>
                                            <p:strVal val="ppt_w"/>
                                          </p:val>
                                        </p:tav>
                                        <p:tav tm="100000">
                                          <p:val>
                                            <p:fltVal val="0"/>
                                          </p:val>
                                        </p:tav>
                                      </p:tavLst>
                                    </p:anim>
                                    <p:anim calcmode="lin" valueType="num">
                                      <p:cBhvr>
                                        <p:cTn id="105" dur="500"/>
                                        <p:tgtEl>
                                          <p:spTgt spid="22"/>
                                        </p:tgtEl>
                                        <p:attrNameLst>
                                          <p:attrName>ppt_h</p:attrName>
                                        </p:attrNameLst>
                                      </p:cBhvr>
                                      <p:tavLst>
                                        <p:tav tm="0">
                                          <p:val>
                                            <p:strVal val="ppt_h"/>
                                          </p:val>
                                        </p:tav>
                                        <p:tav tm="100000">
                                          <p:val>
                                            <p:fltVal val="0"/>
                                          </p:val>
                                        </p:tav>
                                      </p:tavLst>
                                    </p:anim>
                                    <p:anim calcmode="lin" valueType="num">
                                      <p:cBhvr>
                                        <p:cTn id="106" dur="500"/>
                                        <p:tgtEl>
                                          <p:spTgt spid="22"/>
                                        </p:tgtEl>
                                        <p:attrNameLst>
                                          <p:attrName>style.rotation</p:attrName>
                                        </p:attrNameLst>
                                      </p:cBhvr>
                                      <p:tavLst>
                                        <p:tav tm="0">
                                          <p:val>
                                            <p:fltVal val="0"/>
                                          </p:val>
                                        </p:tav>
                                        <p:tav tm="100000">
                                          <p:val>
                                            <p:fltVal val="90"/>
                                          </p:val>
                                        </p:tav>
                                      </p:tavLst>
                                    </p:anim>
                                    <p:animEffect transition="out" filter="fade">
                                      <p:cBhvr>
                                        <p:cTn id="107" dur="500"/>
                                        <p:tgtEl>
                                          <p:spTgt spid="22"/>
                                        </p:tgtEl>
                                      </p:cBhvr>
                                    </p:animEffect>
                                    <p:set>
                                      <p:cBhvr>
                                        <p:cTn id="108" dur="1" fill="hold">
                                          <p:stCondLst>
                                            <p:cond delay="499"/>
                                          </p:stCondLst>
                                        </p:cTn>
                                        <p:tgtEl>
                                          <p:spTgt spid="22"/>
                                        </p:tgtEl>
                                        <p:attrNameLst>
                                          <p:attrName>style.visibility</p:attrName>
                                        </p:attrNameLst>
                                      </p:cBhvr>
                                      <p:to>
                                        <p:strVal val="hidden"/>
                                      </p:to>
                                    </p:set>
                                  </p:childTnLst>
                                </p:cTn>
                              </p:par>
                              <p:par>
                                <p:cTn id="109" presetID="31" presetClass="entr" presetSubtype="0" fill="hold" nodeType="withEffect">
                                  <p:stCondLst>
                                    <p:cond delay="400"/>
                                  </p:stCondLst>
                                  <p:iterate type="lt">
                                    <p:tmPct val="5000"/>
                                  </p:iterate>
                                  <p:childTnLst>
                                    <p:set>
                                      <p:cBhvr>
                                        <p:cTn id="110" dur="1" fill="hold">
                                          <p:stCondLst>
                                            <p:cond delay="0"/>
                                          </p:stCondLst>
                                        </p:cTn>
                                        <p:tgtEl>
                                          <p:spTgt spid="23"/>
                                        </p:tgtEl>
                                        <p:attrNameLst>
                                          <p:attrName>style.visibility</p:attrName>
                                        </p:attrNameLst>
                                      </p:cBhvr>
                                      <p:to>
                                        <p:strVal val="visible"/>
                                      </p:to>
                                    </p:set>
                                    <p:anim calcmode="lin" valueType="num">
                                      <p:cBhvr>
                                        <p:cTn id="111" dur="500" fill="hold"/>
                                        <p:tgtEl>
                                          <p:spTgt spid="23"/>
                                        </p:tgtEl>
                                        <p:attrNameLst>
                                          <p:attrName>ppt_w</p:attrName>
                                        </p:attrNameLst>
                                      </p:cBhvr>
                                      <p:tavLst>
                                        <p:tav tm="0">
                                          <p:val>
                                            <p:fltVal val="0"/>
                                          </p:val>
                                        </p:tav>
                                        <p:tav tm="100000">
                                          <p:val>
                                            <p:strVal val="#ppt_w"/>
                                          </p:val>
                                        </p:tav>
                                      </p:tavLst>
                                    </p:anim>
                                    <p:anim calcmode="lin" valueType="num">
                                      <p:cBhvr>
                                        <p:cTn id="112" dur="500" fill="hold"/>
                                        <p:tgtEl>
                                          <p:spTgt spid="23"/>
                                        </p:tgtEl>
                                        <p:attrNameLst>
                                          <p:attrName>ppt_h</p:attrName>
                                        </p:attrNameLst>
                                      </p:cBhvr>
                                      <p:tavLst>
                                        <p:tav tm="0">
                                          <p:val>
                                            <p:fltVal val="0"/>
                                          </p:val>
                                        </p:tav>
                                        <p:tav tm="100000">
                                          <p:val>
                                            <p:strVal val="#ppt_h"/>
                                          </p:val>
                                        </p:tav>
                                      </p:tavLst>
                                    </p:anim>
                                    <p:anim calcmode="lin" valueType="num">
                                      <p:cBhvr>
                                        <p:cTn id="113" dur="500" fill="hold"/>
                                        <p:tgtEl>
                                          <p:spTgt spid="23"/>
                                        </p:tgtEl>
                                        <p:attrNameLst>
                                          <p:attrName>style.rotation</p:attrName>
                                        </p:attrNameLst>
                                      </p:cBhvr>
                                      <p:tavLst>
                                        <p:tav tm="0">
                                          <p:val>
                                            <p:fltVal val="90"/>
                                          </p:val>
                                        </p:tav>
                                        <p:tav tm="100000">
                                          <p:val>
                                            <p:fltVal val="0"/>
                                          </p:val>
                                        </p:tav>
                                      </p:tavLst>
                                    </p:anim>
                                    <p:animEffect transition="in" filter="fade">
                                      <p:cBhvr>
                                        <p:cTn id="114" dur="500"/>
                                        <p:tgtEl>
                                          <p:spTgt spid="23"/>
                                        </p:tgtEl>
                                      </p:cBhvr>
                                    </p:animEffect>
                                  </p:childTnLst>
                                </p:cTn>
                              </p:par>
                              <p:par>
                                <p:cTn id="115" presetID="31" presetClass="exit" presetSubtype="0" fill="hold" nodeType="withEffect">
                                  <p:stCondLst>
                                    <p:cond delay="1100"/>
                                  </p:stCondLst>
                                  <p:iterate type="lt">
                                    <p:tmPct val="5000"/>
                                  </p:iterate>
                                  <p:childTnLst>
                                    <p:anim calcmode="lin" valueType="num">
                                      <p:cBhvr>
                                        <p:cTn id="116" dur="500"/>
                                        <p:tgtEl>
                                          <p:spTgt spid="23"/>
                                        </p:tgtEl>
                                        <p:attrNameLst>
                                          <p:attrName>ppt_w</p:attrName>
                                        </p:attrNameLst>
                                      </p:cBhvr>
                                      <p:tavLst>
                                        <p:tav tm="0">
                                          <p:val>
                                            <p:strVal val="ppt_w"/>
                                          </p:val>
                                        </p:tav>
                                        <p:tav tm="100000">
                                          <p:val>
                                            <p:fltVal val="0"/>
                                          </p:val>
                                        </p:tav>
                                      </p:tavLst>
                                    </p:anim>
                                    <p:anim calcmode="lin" valueType="num">
                                      <p:cBhvr>
                                        <p:cTn id="117" dur="500"/>
                                        <p:tgtEl>
                                          <p:spTgt spid="23"/>
                                        </p:tgtEl>
                                        <p:attrNameLst>
                                          <p:attrName>ppt_h</p:attrName>
                                        </p:attrNameLst>
                                      </p:cBhvr>
                                      <p:tavLst>
                                        <p:tav tm="0">
                                          <p:val>
                                            <p:strVal val="ppt_h"/>
                                          </p:val>
                                        </p:tav>
                                        <p:tav tm="100000">
                                          <p:val>
                                            <p:fltVal val="0"/>
                                          </p:val>
                                        </p:tav>
                                      </p:tavLst>
                                    </p:anim>
                                    <p:anim calcmode="lin" valueType="num">
                                      <p:cBhvr>
                                        <p:cTn id="118" dur="500"/>
                                        <p:tgtEl>
                                          <p:spTgt spid="23"/>
                                        </p:tgtEl>
                                        <p:attrNameLst>
                                          <p:attrName>style.rotation</p:attrName>
                                        </p:attrNameLst>
                                      </p:cBhvr>
                                      <p:tavLst>
                                        <p:tav tm="0">
                                          <p:val>
                                            <p:fltVal val="0"/>
                                          </p:val>
                                        </p:tav>
                                        <p:tav tm="100000">
                                          <p:val>
                                            <p:fltVal val="90"/>
                                          </p:val>
                                        </p:tav>
                                      </p:tavLst>
                                    </p:anim>
                                    <p:animEffect transition="out" filter="fade">
                                      <p:cBhvr>
                                        <p:cTn id="119" dur="500"/>
                                        <p:tgtEl>
                                          <p:spTgt spid="23"/>
                                        </p:tgtEl>
                                      </p:cBhvr>
                                    </p:animEffect>
                                    <p:set>
                                      <p:cBhvr>
                                        <p:cTn id="120" dur="1" fill="hold">
                                          <p:stCondLst>
                                            <p:cond delay="499"/>
                                          </p:stCondLst>
                                        </p:cTn>
                                        <p:tgtEl>
                                          <p:spTgt spid="23"/>
                                        </p:tgtEl>
                                        <p:attrNameLst>
                                          <p:attrName>style.visibility</p:attrName>
                                        </p:attrNameLst>
                                      </p:cBhvr>
                                      <p:to>
                                        <p:strVal val="hidden"/>
                                      </p:to>
                                    </p:set>
                                  </p:childTnLst>
                                </p:cTn>
                              </p:par>
                              <p:par>
                                <p:cTn id="121" presetID="31" presetClass="entr" presetSubtype="0" fill="hold" nodeType="withEffect">
                                  <p:stCondLst>
                                    <p:cond delay="800"/>
                                  </p:stCondLst>
                                  <p:iterate type="lt">
                                    <p:tmPct val="5000"/>
                                  </p:iterate>
                                  <p:childTnLst>
                                    <p:set>
                                      <p:cBhvr>
                                        <p:cTn id="122" dur="1" fill="hold">
                                          <p:stCondLst>
                                            <p:cond delay="0"/>
                                          </p:stCondLst>
                                        </p:cTn>
                                        <p:tgtEl>
                                          <p:spTgt spid="20"/>
                                        </p:tgtEl>
                                        <p:attrNameLst>
                                          <p:attrName>style.visibility</p:attrName>
                                        </p:attrNameLst>
                                      </p:cBhvr>
                                      <p:to>
                                        <p:strVal val="visible"/>
                                      </p:to>
                                    </p:set>
                                    <p:anim calcmode="lin" valueType="num">
                                      <p:cBhvr>
                                        <p:cTn id="123" dur="500" fill="hold"/>
                                        <p:tgtEl>
                                          <p:spTgt spid="20"/>
                                        </p:tgtEl>
                                        <p:attrNameLst>
                                          <p:attrName>ppt_w</p:attrName>
                                        </p:attrNameLst>
                                      </p:cBhvr>
                                      <p:tavLst>
                                        <p:tav tm="0">
                                          <p:val>
                                            <p:fltVal val="0"/>
                                          </p:val>
                                        </p:tav>
                                        <p:tav tm="100000">
                                          <p:val>
                                            <p:strVal val="#ppt_w"/>
                                          </p:val>
                                        </p:tav>
                                      </p:tavLst>
                                    </p:anim>
                                    <p:anim calcmode="lin" valueType="num">
                                      <p:cBhvr>
                                        <p:cTn id="124" dur="500" fill="hold"/>
                                        <p:tgtEl>
                                          <p:spTgt spid="20"/>
                                        </p:tgtEl>
                                        <p:attrNameLst>
                                          <p:attrName>ppt_h</p:attrName>
                                        </p:attrNameLst>
                                      </p:cBhvr>
                                      <p:tavLst>
                                        <p:tav tm="0">
                                          <p:val>
                                            <p:fltVal val="0"/>
                                          </p:val>
                                        </p:tav>
                                        <p:tav tm="100000">
                                          <p:val>
                                            <p:strVal val="#ppt_h"/>
                                          </p:val>
                                        </p:tav>
                                      </p:tavLst>
                                    </p:anim>
                                    <p:anim calcmode="lin" valueType="num">
                                      <p:cBhvr>
                                        <p:cTn id="125" dur="500" fill="hold"/>
                                        <p:tgtEl>
                                          <p:spTgt spid="20"/>
                                        </p:tgtEl>
                                        <p:attrNameLst>
                                          <p:attrName>style.rotation</p:attrName>
                                        </p:attrNameLst>
                                      </p:cBhvr>
                                      <p:tavLst>
                                        <p:tav tm="0">
                                          <p:val>
                                            <p:fltVal val="90"/>
                                          </p:val>
                                        </p:tav>
                                        <p:tav tm="100000">
                                          <p:val>
                                            <p:fltVal val="0"/>
                                          </p:val>
                                        </p:tav>
                                      </p:tavLst>
                                    </p:anim>
                                    <p:animEffect transition="in" filter="fade">
                                      <p:cBhvr>
                                        <p:cTn id="126" dur="500"/>
                                        <p:tgtEl>
                                          <p:spTgt spid="20"/>
                                        </p:tgtEl>
                                      </p:cBhvr>
                                    </p:animEffect>
                                  </p:childTnLst>
                                </p:cTn>
                              </p:par>
                              <p:par>
                                <p:cTn id="127" presetID="31" presetClass="exit" presetSubtype="0" fill="hold" nodeType="withEffect">
                                  <p:stCondLst>
                                    <p:cond delay="1400"/>
                                  </p:stCondLst>
                                  <p:iterate type="lt">
                                    <p:tmPct val="5000"/>
                                  </p:iterate>
                                  <p:childTnLst>
                                    <p:anim calcmode="lin" valueType="num">
                                      <p:cBhvr>
                                        <p:cTn id="128" dur="500"/>
                                        <p:tgtEl>
                                          <p:spTgt spid="20"/>
                                        </p:tgtEl>
                                        <p:attrNameLst>
                                          <p:attrName>ppt_w</p:attrName>
                                        </p:attrNameLst>
                                      </p:cBhvr>
                                      <p:tavLst>
                                        <p:tav tm="0">
                                          <p:val>
                                            <p:strVal val="ppt_w"/>
                                          </p:val>
                                        </p:tav>
                                        <p:tav tm="100000">
                                          <p:val>
                                            <p:fltVal val="0"/>
                                          </p:val>
                                        </p:tav>
                                      </p:tavLst>
                                    </p:anim>
                                    <p:anim calcmode="lin" valueType="num">
                                      <p:cBhvr>
                                        <p:cTn id="129" dur="500"/>
                                        <p:tgtEl>
                                          <p:spTgt spid="20"/>
                                        </p:tgtEl>
                                        <p:attrNameLst>
                                          <p:attrName>ppt_h</p:attrName>
                                        </p:attrNameLst>
                                      </p:cBhvr>
                                      <p:tavLst>
                                        <p:tav tm="0">
                                          <p:val>
                                            <p:strVal val="ppt_h"/>
                                          </p:val>
                                        </p:tav>
                                        <p:tav tm="100000">
                                          <p:val>
                                            <p:fltVal val="0"/>
                                          </p:val>
                                        </p:tav>
                                      </p:tavLst>
                                    </p:anim>
                                    <p:anim calcmode="lin" valueType="num">
                                      <p:cBhvr>
                                        <p:cTn id="130" dur="500"/>
                                        <p:tgtEl>
                                          <p:spTgt spid="20"/>
                                        </p:tgtEl>
                                        <p:attrNameLst>
                                          <p:attrName>style.rotation</p:attrName>
                                        </p:attrNameLst>
                                      </p:cBhvr>
                                      <p:tavLst>
                                        <p:tav tm="0">
                                          <p:val>
                                            <p:fltVal val="0"/>
                                          </p:val>
                                        </p:tav>
                                        <p:tav tm="100000">
                                          <p:val>
                                            <p:fltVal val="90"/>
                                          </p:val>
                                        </p:tav>
                                      </p:tavLst>
                                    </p:anim>
                                    <p:animEffect transition="out" filter="fade">
                                      <p:cBhvr>
                                        <p:cTn id="131" dur="500"/>
                                        <p:tgtEl>
                                          <p:spTgt spid="20"/>
                                        </p:tgtEl>
                                      </p:cBhvr>
                                    </p:animEffect>
                                    <p:set>
                                      <p:cBhvr>
                                        <p:cTn id="132" dur="1" fill="hold">
                                          <p:stCondLst>
                                            <p:cond delay="499"/>
                                          </p:stCondLst>
                                        </p:cTn>
                                        <p:tgtEl>
                                          <p:spTgt spid="20"/>
                                        </p:tgtEl>
                                        <p:attrNameLst>
                                          <p:attrName>style.visibility</p:attrName>
                                        </p:attrNameLst>
                                      </p:cBhvr>
                                      <p:to>
                                        <p:strVal val="hidden"/>
                                      </p:to>
                                    </p:set>
                                  </p:childTnLst>
                                </p:cTn>
                              </p:par>
                              <p:par>
                                <p:cTn id="133" presetID="31" presetClass="entr" presetSubtype="0" fill="hold" nodeType="withEffect">
                                  <p:stCondLst>
                                    <p:cond delay="900"/>
                                  </p:stCondLst>
                                  <p:iterate type="lt">
                                    <p:tmPct val="5000"/>
                                  </p:iterate>
                                  <p:childTnLst>
                                    <p:set>
                                      <p:cBhvr>
                                        <p:cTn id="134" dur="1" fill="hold">
                                          <p:stCondLst>
                                            <p:cond delay="0"/>
                                          </p:stCondLst>
                                        </p:cTn>
                                        <p:tgtEl>
                                          <p:spTgt spid="21"/>
                                        </p:tgtEl>
                                        <p:attrNameLst>
                                          <p:attrName>style.visibility</p:attrName>
                                        </p:attrNameLst>
                                      </p:cBhvr>
                                      <p:to>
                                        <p:strVal val="visible"/>
                                      </p:to>
                                    </p:set>
                                    <p:anim calcmode="lin" valueType="num">
                                      <p:cBhvr>
                                        <p:cTn id="135" dur="500" fill="hold"/>
                                        <p:tgtEl>
                                          <p:spTgt spid="21"/>
                                        </p:tgtEl>
                                        <p:attrNameLst>
                                          <p:attrName>ppt_w</p:attrName>
                                        </p:attrNameLst>
                                      </p:cBhvr>
                                      <p:tavLst>
                                        <p:tav tm="0">
                                          <p:val>
                                            <p:fltVal val="0"/>
                                          </p:val>
                                        </p:tav>
                                        <p:tav tm="100000">
                                          <p:val>
                                            <p:strVal val="#ppt_w"/>
                                          </p:val>
                                        </p:tav>
                                      </p:tavLst>
                                    </p:anim>
                                    <p:anim calcmode="lin" valueType="num">
                                      <p:cBhvr>
                                        <p:cTn id="136" dur="500" fill="hold"/>
                                        <p:tgtEl>
                                          <p:spTgt spid="21"/>
                                        </p:tgtEl>
                                        <p:attrNameLst>
                                          <p:attrName>ppt_h</p:attrName>
                                        </p:attrNameLst>
                                      </p:cBhvr>
                                      <p:tavLst>
                                        <p:tav tm="0">
                                          <p:val>
                                            <p:fltVal val="0"/>
                                          </p:val>
                                        </p:tav>
                                        <p:tav tm="100000">
                                          <p:val>
                                            <p:strVal val="#ppt_h"/>
                                          </p:val>
                                        </p:tav>
                                      </p:tavLst>
                                    </p:anim>
                                    <p:anim calcmode="lin" valueType="num">
                                      <p:cBhvr>
                                        <p:cTn id="137" dur="500" fill="hold"/>
                                        <p:tgtEl>
                                          <p:spTgt spid="21"/>
                                        </p:tgtEl>
                                        <p:attrNameLst>
                                          <p:attrName>style.rotation</p:attrName>
                                        </p:attrNameLst>
                                      </p:cBhvr>
                                      <p:tavLst>
                                        <p:tav tm="0">
                                          <p:val>
                                            <p:fltVal val="90"/>
                                          </p:val>
                                        </p:tav>
                                        <p:tav tm="100000">
                                          <p:val>
                                            <p:fltVal val="0"/>
                                          </p:val>
                                        </p:tav>
                                      </p:tavLst>
                                    </p:anim>
                                    <p:animEffect transition="in" filter="fade">
                                      <p:cBhvr>
                                        <p:cTn id="138" dur="500"/>
                                        <p:tgtEl>
                                          <p:spTgt spid="21"/>
                                        </p:tgtEl>
                                      </p:cBhvr>
                                    </p:animEffect>
                                  </p:childTnLst>
                                </p:cTn>
                              </p:par>
                              <p:par>
                                <p:cTn id="139" presetID="31" presetClass="exit" presetSubtype="0" fill="hold" nodeType="withEffect">
                                  <p:stCondLst>
                                    <p:cond delay="1500"/>
                                  </p:stCondLst>
                                  <p:iterate type="lt">
                                    <p:tmPct val="5000"/>
                                  </p:iterate>
                                  <p:childTnLst>
                                    <p:anim calcmode="lin" valueType="num">
                                      <p:cBhvr>
                                        <p:cTn id="140" dur="500"/>
                                        <p:tgtEl>
                                          <p:spTgt spid="21"/>
                                        </p:tgtEl>
                                        <p:attrNameLst>
                                          <p:attrName>ppt_w</p:attrName>
                                        </p:attrNameLst>
                                      </p:cBhvr>
                                      <p:tavLst>
                                        <p:tav tm="0">
                                          <p:val>
                                            <p:strVal val="ppt_w"/>
                                          </p:val>
                                        </p:tav>
                                        <p:tav tm="100000">
                                          <p:val>
                                            <p:fltVal val="0"/>
                                          </p:val>
                                        </p:tav>
                                      </p:tavLst>
                                    </p:anim>
                                    <p:anim calcmode="lin" valueType="num">
                                      <p:cBhvr>
                                        <p:cTn id="141" dur="500"/>
                                        <p:tgtEl>
                                          <p:spTgt spid="21"/>
                                        </p:tgtEl>
                                        <p:attrNameLst>
                                          <p:attrName>ppt_h</p:attrName>
                                        </p:attrNameLst>
                                      </p:cBhvr>
                                      <p:tavLst>
                                        <p:tav tm="0">
                                          <p:val>
                                            <p:strVal val="ppt_h"/>
                                          </p:val>
                                        </p:tav>
                                        <p:tav tm="100000">
                                          <p:val>
                                            <p:fltVal val="0"/>
                                          </p:val>
                                        </p:tav>
                                      </p:tavLst>
                                    </p:anim>
                                    <p:anim calcmode="lin" valueType="num">
                                      <p:cBhvr>
                                        <p:cTn id="142" dur="500"/>
                                        <p:tgtEl>
                                          <p:spTgt spid="21"/>
                                        </p:tgtEl>
                                        <p:attrNameLst>
                                          <p:attrName>style.rotation</p:attrName>
                                        </p:attrNameLst>
                                      </p:cBhvr>
                                      <p:tavLst>
                                        <p:tav tm="0">
                                          <p:val>
                                            <p:fltVal val="0"/>
                                          </p:val>
                                        </p:tav>
                                        <p:tav tm="100000">
                                          <p:val>
                                            <p:fltVal val="90"/>
                                          </p:val>
                                        </p:tav>
                                      </p:tavLst>
                                    </p:anim>
                                    <p:animEffect transition="out" filter="fade">
                                      <p:cBhvr>
                                        <p:cTn id="143" dur="500"/>
                                        <p:tgtEl>
                                          <p:spTgt spid="21"/>
                                        </p:tgtEl>
                                      </p:cBhvr>
                                    </p:animEffect>
                                    <p:set>
                                      <p:cBhvr>
                                        <p:cTn id="14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2185214"/>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5.2.7  Risks Linked to Project Objectives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508884"/>
            <a:ext cx="8991600" cy="3434715"/>
          </a:xfrm>
          <a:prstGeom prst="rect">
            <a:avLst/>
          </a:prstGeom>
        </p:spPr>
        <p:txBody>
          <a:bodyPr/>
          <a:lstStyle/>
          <a:p>
            <a:pPr marL="342900" indent="-342900">
              <a:buFont typeface="Arial" pitchFamily="34" charset="0"/>
              <a:buChar char="•"/>
            </a:pPr>
            <a:r>
              <a:rPr lang="en-US" sz="2600" b="1" kern="0" dirty="0" smtClean="0">
                <a:solidFill>
                  <a:schemeClr val="accent1">
                    <a:lumMod val="50000"/>
                  </a:schemeClr>
                </a:solidFill>
                <a:latin typeface="+mn-lt"/>
                <a:cs typeface="+mn-cs"/>
              </a:rPr>
              <a:t>Each identified project risk should </a:t>
            </a:r>
            <a:r>
              <a:rPr lang="en-US" sz="2600" b="1" kern="0" dirty="0" smtClean="0">
                <a:solidFill>
                  <a:srgbClr val="FF0000"/>
                </a:solidFill>
                <a:latin typeface="+mn-lt"/>
                <a:cs typeface="+mn-cs"/>
              </a:rPr>
              <a:t>relate to at least one project objective </a:t>
            </a:r>
            <a:r>
              <a:rPr lang="en-US" sz="2600" b="1" kern="0" dirty="0" smtClean="0">
                <a:solidFill>
                  <a:schemeClr val="accent1">
                    <a:lumMod val="50000"/>
                  </a:schemeClr>
                </a:solidFill>
                <a:latin typeface="+mn-lt"/>
                <a:cs typeface="+mn-cs"/>
              </a:rPr>
              <a:t>(time, cost, quality, scope, etc.), noting that the </a:t>
            </a:r>
            <a:r>
              <a:rPr lang="en-US" sz="2600" b="1" i="1" kern="0" dirty="0" smtClean="0">
                <a:solidFill>
                  <a:srgbClr val="7030A0"/>
                </a:solidFill>
                <a:latin typeface="+mn-lt"/>
                <a:cs typeface="+mn-cs"/>
              </a:rPr>
              <a:t>PMBOK® Guide </a:t>
            </a:r>
            <a:r>
              <a:rPr lang="en-US" sz="2600" b="1" kern="0" dirty="0" smtClean="0">
                <a:solidFill>
                  <a:schemeClr val="accent1">
                    <a:lumMod val="50000"/>
                  </a:schemeClr>
                </a:solidFill>
                <a:latin typeface="+mn-lt"/>
                <a:cs typeface="+mn-cs"/>
              </a:rPr>
              <a:t>defines risk as an </a:t>
            </a:r>
            <a:r>
              <a:rPr lang="en-US" sz="2600" b="1" i="1" kern="0" dirty="0" smtClean="0">
                <a:solidFill>
                  <a:srgbClr val="011213"/>
                </a:solidFill>
                <a:latin typeface="+mn-lt"/>
                <a:cs typeface="+mn-cs"/>
              </a:rPr>
              <a:t>uncertain event or condition that, if it occurs, has a positive or a negative effect on a project’s objectives. </a:t>
            </a:r>
          </a:p>
          <a:p>
            <a:pPr marL="342900" indent="-342900">
              <a:buFont typeface="Arial" pitchFamily="34" charset="0"/>
              <a:buChar char="•"/>
            </a:pPr>
            <a:r>
              <a:rPr lang="en-US" sz="2600" b="1" kern="0" dirty="0" smtClean="0">
                <a:solidFill>
                  <a:srgbClr val="FF0000"/>
                </a:solidFill>
                <a:latin typeface="+mn-lt"/>
                <a:cs typeface="+mn-cs"/>
              </a:rPr>
              <a:t>Consideration of each project objective </a:t>
            </a:r>
            <a:r>
              <a:rPr lang="en-US" sz="2600" b="1" kern="0" dirty="0" smtClean="0">
                <a:solidFill>
                  <a:schemeClr val="accent1">
                    <a:lumMod val="50000"/>
                  </a:schemeClr>
                </a:solidFill>
                <a:latin typeface="+mn-lt"/>
                <a:cs typeface="+mn-cs"/>
              </a:rPr>
              <a:t>during the Identify Risks process will assist in identifying risks, noting that </a:t>
            </a:r>
            <a:r>
              <a:rPr lang="en-US" sz="2600" b="1" kern="0" dirty="0" smtClean="0">
                <a:solidFill>
                  <a:srgbClr val="FF6600"/>
                </a:solidFill>
                <a:latin typeface="+mn-lt"/>
                <a:cs typeface="+mn-cs"/>
              </a:rPr>
              <a:t>some risks may affect more than one objective</a:t>
            </a:r>
            <a:r>
              <a:rPr lang="en-US" sz="2600" b="1" kern="0" dirty="0" smtClean="0">
                <a:solidFill>
                  <a:schemeClr val="accent1">
                    <a:lumMod val="50000"/>
                  </a:schemeClr>
                </a:solidFill>
                <a:latin typeface="+mn-lt"/>
                <a:cs typeface="+mn-cs"/>
              </a:rPr>
              <a:t>.</a:t>
            </a:r>
            <a:endParaRPr lang="en-US" sz="2600" b="1" kern="0" dirty="0">
              <a:solidFill>
                <a:srgbClr val="FF0000"/>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063282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692771"/>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5.2.8  Complete Risk Statement</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34257" y="2028869"/>
            <a:ext cx="8991600" cy="4490577"/>
          </a:xfrm>
          <a:prstGeom prst="rect">
            <a:avLst/>
          </a:prstGeom>
        </p:spPr>
        <p:txBody>
          <a:bodyPr/>
          <a:lstStyle/>
          <a:p>
            <a:pPr marL="342900" indent="-342900">
              <a:buFont typeface="Arial" pitchFamily="34" charset="0"/>
              <a:buChar char="•"/>
            </a:pPr>
            <a:r>
              <a:rPr lang="en-US" sz="2600" b="1" kern="0" dirty="0" smtClean="0">
                <a:solidFill>
                  <a:schemeClr val="accent1">
                    <a:lumMod val="50000"/>
                  </a:schemeClr>
                </a:solidFill>
                <a:latin typeface="+mn-lt"/>
                <a:cs typeface="+mn-cs"/>
              </a:rPr>
              <a:t>Identified risks should be </a:t>
            </a:r>
            <a:r>
              <a:rPr lang="en-US" sz="2600" b="1" kern="0" dirty="0" smtClean="0">
                <a:solidFill>
                  <a:srgbClr val="FF6600"/>
                </a:solidFill>
                <a:latin typeface="+mn-lt"/>
                <a:cs typeface="+mn-cs"/>
              </a:rPr>
              <a:t>clearly and unambiguously described</a:t>
            </a:r>
            <a:r>
              <a:rPr lang="en-US" sz="2600" b="1" kern="0" dirty="0" smtClean="0">
                <a:solidFill>
                  <a:schemeClr val="accent1">
                    <a:lumMod val="50000"/>
                  </a:schemeClr>
                </a:solidFill>
                <a:latin typeface="+mn-lt"/>
                <a:cs typeface="+mn-cs"/>
              </a:rPr>
              <a:t>, so that they can be understood by those responsible for </a:t>
            </a:r>
            <a:r>
              <a:rPr lang="en-US" sz="2600" b="1" kern="0" dirty="0" smtClean="0">
                <a:solidFill>
                  <a:srgbClr val="FF0000"/>
                </a:solidFill>
                <a:latin typeface="+mn-lt"/>
                <a:cs typeface="+mn-cs"/>
              </a:rPr>
              <a:t>risk assessment </a:t>
            </a:r>
            <a:r>
              <a:rPr lang="en-US" sz="2600" b="1" kern="0" dirty="0" smtClean="0">
                <a:solidFill>
                  <a:schemeClr val="accent1">
                    <a:lumMod val="50000"/>
                  </a:schemeClr>
                </a:solidFill>
                <a:latin typeface="+mn-lt"/>
                <a:cs typeface="+mn-cs"/>
              </a:rPr>
              <a:t>and </a:t>
            </a:r>
            <a:r>
              <a:rPr lang="en-US" sz="2600" b="1" kern="0" dirty="0" smtClean="0">
                <a:solidFill>
                  <a:srgbClr val="FF0000"/>
                </a:solidFill>
                <a:latin typeface="+mn-lt"/>
                <a:cs typeface="+mn-cs"/>
              </a:rPr>
              <a:t>risk response planning</a:t>
            </a:r>
            <a:r>
              <a:rPr lang="en-US" sz="2600" b="1" kern="0" dirty="0" smtClean="0">
                <a:solidFill>
                  <a:schemeClr val="accent1">
                    <a:lumMod val="50000"/>
                  </a:schemeClr>
                </a:solidFill>
                <a:latin typeface="+mn-lt"/>
                <a:cs typeface="+mn-cs"/>
              </a:rPr>
              <a:t>.</a:t>
            </a:r>
          </a:p>
          <a:p>
            <a:pPr marL="342900" indent="-342900">
              <a:buFont typeface="Arial" pitchFamily="34" charset="0"/>
              <a:buChar char="•"/>
            </a:pPr>
            <a:r>
              <a:rPr lang="en-US" sz="2600" b="1" kern="0" dirty="0" smtClean="0">
                <a:solidFill>
                  <a:srgbClr val="FF6600"/>
                </a:solidFill>
                <a:latin typeface="+mn-lt"/>
                <a:cs typeface="+mn-cs"/>
              </a:rPr>
              <a:t>Single words or phrases </a:t>
            </a:r>
            <a:r>
              <a:rPr lang="en-US" sz="2600" b="1" kern="0" dirty="0" smtClean="0">
                <a:solidFill>
                  <a:schemeClr val="accent1">
                    <a:lumMod val="50000"/>
                  </a:schemeClr>
                </a:solidFill>
                <a:latin typeface="+mn-lt"/>
                <a:cs typeface="+mn-cs"/>
              </a:rPr>
              <a:t>such as “resources” or “logistics” are </a:t>
            </a:r>
            <a:r>
              <a:rPr lang="en-US" sz="2600" b="1" kern="0" dirty="0" smtClean="0">
                <a:solidFill>
                  <a:srgbClr val="FF0000"/>
                </a:solidFill>
                <a:latin typeface="+mn-lt"/>
                <a:cs typeface="+mn-cs"/>
              </a:rPr>
              <a:t>inadequate </a:t>
            </a:r>
            <a:r>
              <a:rPr lang="en-US" sz="2600" b="1" kern="0" dirty="0" smtClean="0">
                <a:solidFill>
                  <a:schemeClr val="accent1">
                    <a:lumMod val="50000"/>
                  </a:schemeClr>
                </a:solidFill>
                <a:latin typeface="+mn-lt"/>
                <a:cs typeface="+mn-cs"/>
              </a:rPr>
              <a:t>and do not properly communicate the nature of the risk.</a:t>
            </a:r>
          </a:p>
          <a:p>
            <a:pPr marL="342900" indent="-342900">
              <a:buFont typeface="Arial" pitchFamily="34" charset="0"/>
              <a:buChar char="•"/>
            </a:pPr>
            <a:r>
              <a:rPr lang="en-US" sz="2600" b="1" kern="0" dirty="0" smtClean="0">
                <a:solidFill>
                  <a:srgbClr val="FF6600"/>
                </a:solidFill>
                <a:latin typeface="+mn-lt"/>
                <a:cs typeface="+mn-cs"/>
              </a:rPr>
              <a:t>More detailed risk description </a:t>
            </a:r>
            <a:r>
              <a:rPr lang="en-US" sz="2600" b="1" kern="0" dirty="0" smtClean="0">
                <a:solidFill>
                  <a:schemeClr val="accent1">
                    <a:lumMod val="50000"/>
                  </a:schemeClr>
                </a:solidFill>
                <a:latin typeface="+mn-lt"/>
                <a:cs typeface="+mn-cs"/>
              </a:rPr>
              <a:t>are required which explicitly state the </a:t>
            </a:r>
            <a:r>
              <a:rPr lang="en-US" sz="2600" b="1" kern="0" dirty="0" smtClean="0">
                <a:solidFill>
                  <a:srgbClr val="FF0000"/>
                </a:solidFill>
                <a:latin typeface="+mn-lt"/>
                <a:cs typeface="+mn-cs"/>
              </a:rPr>
              <a:t>uncertainty and its causes and effects</a:t>
            </a:r>
            <a:r>
              <a:rPr lang="en-US" sz="2600" b="1" kern="0" dirty="0" smtClean="0">
                <a:solidFill>
                  <a:schemeClr val="accent1">
                    <a:lumMod val="50000"/>
                  </a:schemeClr>
                </a:solidFill>
                <a:latin typeface="+mn-lt"/>
                <a:cs typeface="+mn-cs"/>
              </a:rPr>
              <a:t>.</a:t>
            </a:r>
            <a:endParaRPr lang="en-US" sz="2600" b="1" kern="0" dirty="0">
              <a:solidFill>
                <a:srgbClr val="FF0000"/>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680193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692771"/>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5.2.9  Ownership and Level of Detail</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34257" y="2028869"/>
            <a:ext cx="8991600" cy="4490577"/>
          </a:xfrm>
          <a:prstGeom prst="rect">
            <a:avLst/>
          </a:prstGeom>
        </p:spPr>
        <p:txBody>
          <a:bodyPr/>
          <a:lstStyle/>
          <a:p>
            <a:pPr marL="342900" indent="-342900">
              <a:buFont typeface="Arial" pitchFamily="34" charset="0"/>
              <a:buChar char="•"/>
            </a:pPr>
            <a:r>
              <a:rPr lang="en-US" sz="2600" b="1" kern="0" dirty="0" smtClean="0">
                <a:solidFill>
                  <a:schemeClr val="accent1">
                    <a:lumMod val="50000"/>
                  </a:schemeClr>
                </a:solidFill>
                <a:latin typeface="+mn-lt"/>
                <a:cs typeface="+mn-cs"/>
              </a:rPr>
              <a:t>Risks can be identified at a </a:t>
            </a:r>
            <a:r>
              <a:rPr lang="en-US" sz="2600" b="1" kern="0" dirty="0" smtClean="0">
                <a:solidFill>
                  <a:srgbClr val="FF0000"/>
                </a:solidFill>
                <a:latin typeface="+mn-lt"/>
                <a:cs typeface="+mn-cs"/>
              </a:rPr>
              <a:t>number of level of detail</a:t>
            </a:r>
            <a:r>
              <a:rPr lang="en-US" sz="2600" b="1" kern="0" dirty="0" smtClean="0">
                <a:solidFill>
                  <a:schemeClr val="accent1">
                    <a:lumMod val="50000"/>
                  </a:schemeClr>
                </a:solidFill>
                <a:latin typeface="+mn-lt"/>
                <a:cs typeface="+mn-cs"/>
              </a:rPr>
              <a:t>.</a:t>
            </a:r>
          </a:p>
          <a:p>
            <a:pPr marL="342900" indent="-342900">
              <a:buFont typeface="Arial" pitchFamily="34" charset="0"/>
              <a:buChar char="•"/>
            </a:pPr>
            <a:r>
              <a:rPr lang="en-US" sz="2600" b="1" kern="0" dirty="0" smtClean="0">
                <a:solidFill>
                  <a:schemeClr val="accent1">
                    <a:lumMod val="50000"/>
                  </a:schemeClr>
                </a:solidFill>
                <a:latin typeface="+mn-lt"/>
                <a:cs typeface="+mn-cs"/>
              </a:rPr>
              <a:t>A </a:t>
            </a:r>
            <a:r>
              <a:rPr lang="en-US" sz="2600" b="1" kern="0" dirty="0" smtClean="0">
                <a:solidFill>
                  <a:srgbClr val="FF6600"/>
                </a:solidFill>
                <a:latin typeface="+mn-lt"/>
                <a:cs typeface="+mn-cs"/>
              </a:rPr>
              <a:t>generalized or high-level description </a:t>
            </a:r>
            <a:r>
              <a:rPr lang="en-US" sz="2600" b="1" kern="0" dirty="0" smtClean="0">
                <a:solidFill>
                  <a:schemeClr val="accent1">
                    <a:lumMod val="50000"/>
                  </a:schemeClr>
                </a:solidFill>
                <a:latin typeface="+mn-lt"/>
                <a:cs typeface="+mn-cs"/>
              </a:rPr>
              <a:t>of risk can make it </a:t>
            </a:r>
            <a:r>
              <a:rPr lang="en-US" sz="2600" b="1" kern="0" dirty="0" smtClean="0">
                <a:solidFill>
                  <a:srgbClr val="C00000"/>
                </a:solidFill>
                <a:latin typeface="+mn-lt"/>
                <a:cs typeface="+mn-cs"/>
              </a:rPr>
              <a:t>difficult to develop responses and assign ownership</a:t>
            </a:r>
            <a:r>
              <a:rPr lang="en-US" sz="2600" b="1" kern="0" dirty="0" smtClean="0">
                <a:solidFill>
                  <a:schemeClr val="accent1">
                    <a:lumMod val="50000"/>
                  </a:schemeClr>
                </a:solidFill>
                <a:latin typeface="+mn-lt"/>
                <a:cs typeface="+mn-cs"/>
              </a:rPr>
              <a:t>, while describing risks in a lot of detail can create a great deal of work. </a:t>
            </a:r>
          </a:p>
          <a:p>
            <a:pPr marL="342900" indent="-342900">
              <a:buFont typeface="Arial" pitchFamily="34" charset="0"/>
              <a:buChar char="•"/>
            </a:pPr>
            <a:r>
              <a:rPr lang="en-US" sz="2600" b="1" kern="0" dirty="0" smtClean="0">
                <a:solidFill>
                  <a:schemeClr val="accent1">
                    <a:lumMod val="50000"/>
                  </a:schemeClr>
                </a:solidFill>
                <a:latin typeface="+mn-lt"/>
                <a:cs typeface="+mn-cs"/>
              </a:rPr>
              <a:t>Each risk should be described at a level of detail at which it can be </a:t>
            </a:r>
            <a:r>
              <a:rPr lang="en-US" sz="2600" b="1" kern="0" dirty="0" smtClean="0">
                <a:solidFill>
                  <a:srgbClr val="FF0000"/>
                </a:solidFill>
                <a:latin typeface="+mn-lt"/>
                <a:cs typeface="+mn-cs"/>
              </a:rPr>
              <a:t>assigned to a single risk owner </a:t>
            </a:r>
            <a:r>
              <a:rPr lang="en-US" sz="2600" b="1" kern="0" dirty="0" smtClean="0">
                <a:solidFill>
                  <a:schemeClr val="accent1">
                    <a:lumMod val="50000"/>
                  </a:schemeClr>
                </a:solidFill>
                <a:latin typeface="+mn-lt"/>
                <a:cs typeface="+mn-cs"/>
              </a:rPr>
              <a:t>with </a:t>
            </a:r>
            <a:r>
              <a:rPr lang="en-US" sz="2600" b="1" kern="0" dirty="0" smtClean="0">
                <a:solidFill>
                  <a:srgbClr val="C00000"/>
                </a:solidFill>
                <a:latin typeface="+mn-lt"/>
                <a:cs typeface="+mn-cs"/>
              </a:rPr>
              <a:t>clear responsibility and accountability </a:t>
            </a:r>
            <a:r>
              <a:rPr lang="en-US" sz="2600" b="1" kern="0" dirty="0" smtClean="0">
                <a:solidFill>
                  <a:schemeClr val="accent1">
                    <a:lumMod val="50000"/>
                  </a:schemeClr>
                </a:solidFill>
                <a:latin typeface="+mn-lt"/>
                <a:cs typeface="+mn-cs"/>
              </a:rPr>
              <a:t>for its management.</a:t>
            </a:r>
          </a:p>
          <a:p>
            <a:pPr marL="342900" indent="-342900">
              <a:buFont typeface="Arial" pitchFamily="34" charset="0"/>
              <a:buChar char="•"/>
            </a:pPr>
            <a:r>
              <a:rPr lang="en-US" sz="2600" b="1" kern="0" dirty="0" smtClean="0">
                <a:solidFill>
                  <a:srgbClr val="C00000"/>
                </a:solidFill>
                <a:latin typeface="+mn-lt"/>
                <a:cs typeface="+mn-cs"/>
              </a:rPr>
              <a:t>Trigger conditions </a:t>
            </a:r>
            <a:r>
              <a:rPr lang="en-US" sz="2600" b="1" kern="0" dirty="0" smtClean="0">
                <a:solidFill>
                  <a:schemeClr val="accent1">
                    <a:lumMod val="50000"/>
                  </a:schemeClr>
                </a:solidFill>
                <a:latin typeface="+mn-lt"/>
                <a:cs typeface="+mn-cs"/>
              </a:rPr>
              <a:t>should also be identified where this is possible and appropriate.</a:t>
            </a:r>
            <a:endParaRPr lang="en-US" sz="2600" b="1" kern="0" dirty="0">
              <a:solidFill>
                <a:srgbClr val="FF0000"/>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3995927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692771"/>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5.2.10  Objectivity</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34257" y="2028869"/>
            <a:ext cx="8991600" cy="4490577"/>
          </a:xfrm>
          <a:prstGeom prst="rect">
            <a:avLst/>
          </a:prstGeom>
        </p:spPr>
        <p:txBody>
          <a:bodyPr/>
          <a:lstStyle/>
          <a:p>
            <a:pPr marL="342900" indent="-342900">
              <a:buFont typeface="Arial" pitchFamily="34" charset="0"/>
              <a:buChar char="•"/>
            </a:pPr>
            <a:r>
              <a:rPr lang="en-US" sz="2200" b="1" kern="0" dirty="0" smtClean="0">
                <a:solidFill>
                  <a:schemeClr val="accent1">
                    <a:lumMod val="50000"/>
                  </a:schemeClr>
                </a:solidFill>
                <a:latin typeface="+mn-lt"/>
                <a:cs typeface="+mn-cs"/>
              </a:rPr>
              <a:t>All human activities are </a:t>
            </a:r>
            <a:r>
              <a:rPr lang="en-US" sz="2200" b="1" kern="0" dirty="0" smtClean="0">
                <a:solidFill>
                  <a:srgbClr val="FF6600"/>
                </a:solidFill>
                <a:latin typeface="+mn-lt"/>
                <a:cs typeface="+mn-cs"/>
              </a:rPr>
              <a:t>susceptible to bias</a:t>
            </a:r>
            <a:r>
              <a:rPr lang="en-US" sz="2200" b="1" kern="0" dirty="0" smtClean="0">
                <a:solidFill>
                  <a:schemeClr val="accent1">
                    <a:lumMod val="50000"/>
                  </a:schemeClr>
                </a:solidFill>
                <a:latin typeface="+mn-lt"/>
                <a:cs typeface="+mn-cs"/>
              </a:rPr>
              <a:t>, especially when dealing with </a:t>
            </a:r>
            <a:r>
              <a:rPr lang="en-US" sz="2200" b="1" kern="0" dirty="0" smtClean="0">
                <a:solidFill>
                  <a:srgbClr val="FF0000"/>
                </a:solidFill>
                <a:latin typeface="+mn-lt"/>
                <a:cs typeface="+mn-cs"/>
              </a:rPr>
              <a:t>uncertainty</a:t>
            </a:r>
            <a:r>
              <a:rPr lang="en-US" sz="2200" b="1" kern="0" dirty="0" smtClean="0">
                <a:solidFill>
                  <a:schemeClr val="accent1">
                    <a:lumMod val="50000"/>
                  </a:schemeClr>
                </a:solidFill>
                <a:latin typeface="+mn-lt"/>
                <a:cs typeface="+mn-cs"/>
              </a:rPr>
              <a:t>.</a:t>
            </a:r>
          </a:p>
          <a:p>
            <a:pPr marL="342900" indent="-342900">
              <a:buFont typeface="Arial" pitchFamily="34" charset="0"/>
              <a:buChar char="•"/>
            </a:pPr>
            <a:r>
              <a:rPr lang="en-US" sz="2200" b="1" kern="0" dirty="0" smtClean="0">
                <a:solidFill>
                  <a:schemeClr val="accent1">
                    <a:lumMod val="50000"/>
                  </a:schemeClr>
                </a:solidFill>
                <a:latin typeface="+mn-lt"/>
                <a:cs typeface="+mn-cs"/>
              </a:rPr>
              <a:t>Following two types of biases </a:t>
            </a:r>
            <a:r>
              <a:rPr lang="en-US" sz="2200" b="1" kern="0" dirty="0" smtClean="0">
                <a:solidFill>
                  <a:schemeClr val="accent1">
                    <a:lumMod val="50000"/>
                  </a:schemeClr>
                </a:solidFill>
              </a:rPr>
              <a:t>may occur:</a:t>
            </a:r>
            <a:endParaRPr lang="en-US" sz="2200" b="1" kern="0" dirty="0" smtClean="0">
              <a:solidFill>
                <a:schemeClr val="accent1">
                  <a:lumMod val="50000"/>
                </a:schemeClr>
              </a:solidFill>
              <a:latin typeface="+mn-lt"/>
              <a:cs typeface="+mn-cs"/>
            </a:endParaRPr>
          </a:p>
          <a:p>
            <a:pPr marL="800100" lvl="1" indent="-342900">
              <a:buFont typeface="Arial" pitchFamily="34" charset="0"/>
              <a:buChar char="•"/>
            </a:pPr>
            <a:r>
              <a:rPr lang="en-US" sz="2200" b="1" kern="0" dirty="0" smtClean="0">
                <a:solidFill>
                  <a:srgbClr val="FF0000"/>
                </a:solidFill>
                <a:latin typeface="+mn-lt"/>
                <a:cs typeface="+mn-cs"/>
              </a:rPr>
              <a:t>Motivational biases</a:t>
            </a:r>
            <a:r>
              <a:rPr lang="en-US" sz="2200" b="1" kern="0" dirty="0" smtClean="0">
                <a:solidFill>
                  <a:schemeClr val="accent1">
                    <a:lumMod val="50000"/>
                  </a:schemeClr>
                </a:solidFill>
                <a:latin typeface="+mn-lt"/>
                <a:cs typeface="+mn-cs"/>
              </a:rPr>
              <a:t>, where someone is trying to bias the result in one direction or another, or </a:t>
            </a:r>
          </a:p>
          <a:p>
            <a:pPr marL="800100" lvl="1" indent="-342900">
              <a:buFont typeface="Arial" pitchFamily="34" charset="0"/>
              <a:buChar char="•"/>
            </a:pPr>
            <a:r>
              <a:rPr lang="en-US" sz="2200" b="1" kern="0" dirty="0">
                <a:solidFill>
                  <a:srgbClr val="FF0000"/>
                </a:solidFill>
                <a:latin typeface="+mn-lt"/>
                <a:cs typeface="+mn-cs"/>
              </a:rPr>
              <a:t>C</a:t>
            </a:r>
            <a:r>
              <a:rPr lang="en-US" sz="2200" b="1" kern="0" dirty="0" smtClean="0">
                <a:solidFill>
                  <a:srgbClr val="FF0000"/>
                </a:solidFill>
                <a:latin typeface="+mn-lt"/>
                <a:cs typeface="+mn-cs"/>
              </a:rPr>
              <a:t>ognitive biases</a:t>
            </a:r>
            <a:r>
              <a:rPr lang="en-US" sz="2200" b="1" kern="0" dirty="0" smtClean="0">
                <a:solidFill>
                  <a:schemeClr val="accent1">
                    <a:lumMod val="50000"/>
                  </a:schemeClr>
                </a:solidFill>
                <a:latin typeface="+mn-lt"/>
                <a:cs typeface="+mn-cs"/>
              </a:rPr>
              <a:t>, where biases occur as people are using </a:t>
            </a:r>
            <a:r>
              <a:rPr lang="en-US" sz="2200" b="1" kern="0" dirty="0">
                <a:solidFill>
                  <a:schemeClr val="accent1">
                    <a:lumMod val="50000"/>
                  </a:schemeClr>
                </a:solidFill>
              </a:rPr>
              <a:t>their best judgment and applying </a:t>
            </a:r>
            <a:r>
              <a:rPr lang="en-US" sz="2200" b="1" kern="0" dirty="0" smtClean="0">
                <a:solidFill>
                  <a:schemeClr val="accent1">
                    <a:lumMod val="50000"/>
                  </a:schemeClr>
                </a:solidFill>
              </a:rPr>
              <a:t>heuristics.</a:t>
            </a:r>
            <a:endParaRPr lang="en-US" sz="2200" b="1" kern="0" dirty="0" smtClean="0">
              <a:solidFill>
                <a:schemeClr val="accent1">
                  <a:lumMod val="50000"/>
                </a:schemeClr>
              </a:solidFill>
              <a:latin typeface="+mn-lt"/>
              <a:cs typeface="+mn-cs"/>
            </a:endParaRPr>
          </a:p>
          <a:p>
            <a:pPr marL="342900" indent="-342900">
              <a:buFont typeface="Arial" pitchFamily="34" charset="0"/>
              <a:buChar char="•"/>
            </a:pPr>
            <a:r>
              <a:rPr lang="en-US" sz="2200" b="1" kern="0" dirty="0" smtClean="0">
                <a:solidFill>
                  <a:schemeClr val="accent1">
                    <a:lumMod val="50000"/>
                  </a:schemeClr>
                </a:solidFill>
                <a:latin typeface="+mn-lt"/>
                <a:cs typeface="+mn-cs"/>
              </a:rPr>
              <a:t>This should be </a:t>
            </a:r>
            <a:r>
              <a:rPr lang="en-US" sz="2200" b="1" kern="0" dirty="0" smtClean="0">
                <a:solidFill>
                  <a:srgbClr val="FF6600"/>
                </a:solidFill>
                <a:latin typeface="+mn-lt"/>
                <a:cs typeface="+mn-cs"/>
              </a:rPr>
              <a:t>explicitly recognized and addressed </a:t>
            </a:r>
            <a:r>
              <a:rPr lang="en-US" sz="2200" b="1" kern="0" dirty="0" smtClean="0">
                <a:solidFill>
                  <a:schemeClr val="accent1">
                    <a:lumMod val="50000"/>
                  </a:schemeClr>
                </a:solidFill>
                <a:latin typeface="+mn-lt"/>
                <a:cs typeface="+mn-cs"/>
              </a:rPr>
              <a:t>during the </a:t>
            </a:r>
            <a:r>
              <a:rPr lang="en-US" sz="2200" b="1" kern="0" dirty="0" smtClean="0">
                <a:solidFill>
                  <a:srgbClr val="7030A0"/>
                </a:solidFill>
                <a:latin typeface="+mn-lt"/>
                <a:cs typeface="+mn-cs"/>
              </a:rPr>
              <a:t>Identify Risks </a:t>
            </a:r>
            <a:r>
              <a:rPr lang="en-US" sz="2200" b="1" kern="0" dirty="0" smtClean="0">
                <a:solidFill>
                  <a:schemeClr val="accent1">
                    <a:lumMod val="50000"/>
                  </a:schemeClr>
                </a:solidFill>
                <a:latin typeface="+mn-lt"/>
                <a:cs typeface="+mn-cs"/>
              </a:rPr>
              <a:t>process.</a:t>
            </a:r>
          </a:p>
          <a:p>
            <a:pPr marL="342900" indent="-342900">
              <a:buFont typeface="Arial" pitchFamily="34" charset="0"/>
              <a:buChar char="•"/>
            </a:pPr>
            <a:r>
              <a:rPr lang="en-US" sz="2200" b="1" kern="0" dirty="0" smtClean="0">
                <a:solidFill>
                  <a:srgbClr val="FF6600"/>
                </a:solidFill>
                <a:latin typeface="+mn-lt"/>
                <a:cs typeface="+mn-cs"/>
              </a:rPr>
              <a:t>Sources of bias should be exposed </a:t>
            </a:r>
            <a:r>
              <a:rPr lang="en-US" sz="2200" b="1" kern="0" dirty="0" smtClean="0">
                <a:solidFill>
                  <a:schemeClr val="accent1">
                    <a:lumMod val="50000"/>
                  </a:schemeClr>
                </a:solidFill>
                <a:latin typeface="+mn-lt"/>
                <a:cs typeface="+mn-cs"/>
              </a:rPr>
              <a:t>wherever possible, and their </a:t>
            </a:r>
            <a:r>
              <a:rPr lang="en-US" sz="2200" b="1" kern="0" dirty="0" smtClean="0">
                <a:solidFill>
                  <a:srgbClr val="FF0000"/>
                </a:solidFill>
                <a:latin typeface="+mn-lt"/>
                <a:cs typeface="+mn-cs"/>
              </a:rPr>
              <a:t>effect</a:t>
            </a:r>
            <a:r>
              <a:rPr lang="en-US" sz="2200" b="1" kern="0" dirty="0" smtClean="0">
                <a:solidFill>
                  <a:schemeClr val="accent1">
                    <a:lumMod val="50000"/>
                  </a:schemeClr>
                </a:solidFill>
                <a:latin typeface="+mn-lt"/>
                <a:cs typeface="+mn-cs"/>
              </a:rPr>
              <a:t> on the risk process should be </a:t>
            </a:r>
            <a:r>
              <a:rPr lang="en-US" sz="2200" b="1" kern="0" dirty="0" smtClean="0">
                <a:solidFill>
                  <a:srgbClr val="FF0000"/>
                </a:solidFill>
                <a:latin typeface="+mn-lt"/>
                <a:cs typeface="+mn-cs"/>
              </a:rPr>
              <a:t>managed proactively</a:t>
            </a:r>
            <a:r>
              <a:rPr lang="en-US" sz="2200" b="1" kern="0" dirty="0" smtClean="0">
                <a:solidFill>
                  <a:schemeClr val="accent1">
                    <a:lumMod val="50000"/>
                  </a:schemeClr>
                </a:solidFill>
                <a:latin typeface="+mn-lt"/>
                <a:cs typeface="+mn-cs"/>
              </a:rPr>
              <a:t>.</a:t>
            </a:r>
          </a:p>
          <a:p>
            <a:pPr marL="342900" indent="-342900">
              <a:buFont typeface="Arial" pitchFamily="34" charset="0"/>
              <a:buChar char="•"/>
            </a:pPr>
            <a:r>
              <a:rPr lang="en-US" sz="2200" b="1" kern="0" dirty="0" smtClean="0">
                <a:solidFill>
                  <a:schemeClr val="accent1">
                    <a:lumMod val="50000"/>
                  </a:schemeClr>
                </a:solidFill>
                <a:latin typeface="+mn-lt"/>
                <a:cs typeface="+mn-cs"/>
              </a:rPr>
              <a:t>The </a:t>
            </a:r>
            <a:r>
              <a:rPr lang="en-US" sz="2200" b="1" kern="0" dirty="0" smtClean="0">
                <a:solidFill>
                  <a:srgbClr val="FF6600"/>
                </a:solidFill>
                <a:latin typeface="+mn-lt"/>
                <a:cs typeface="+mn-cs"/>
              </a:rPr>
              <a:t>aim</a:t>
            </a:r>
            <a:r>
              <a:rPr lang="en-US" sz="2200" b="1" kern="0" dirty="0" smtClean="0">
                <a:solidFill>
                  <a:schemeClr val="accent1">
                    <a:lumMod val="50000"/>
                  </a:schemeClr>
                </a:solidFill>
                <a:latin typeface="+mn-lt"/>
                <a:cs typeface="+mn-cs"/>
              </a:rPr>
              <a:t> is to </a:t>
            </a:r>
            <a:r>
              <a:rPr lang="en-US" sz="2200" b="1" kern="0" dirty="0" smtClean="0">
                <a:solidFill>
                  <a:srgbClr val="C00000"/>
                </a:solidFill>
                <a:latin typeface="+mn-lt"/>
                <a:cs typeface="+mn-cs"/>
              </a:rPr>
              <a:t>minimize subjectivity</a:t>
            </a:r>
            <a:r>
              <a:rPr lang="en-US" sz="2200" b="1" kern="0" dirty="0" smtClean="0">
                <a:solidFill>
                  <a:schemeClr val="accent1">
                    <a:lumMod val="50000"/>
                  </a:schemeClr>
                </a:solidFill>
                <a:latin typeface="+mn-lt"/>
                <a:cs typeface="+mn-cs"/>
              </a:rPr>
              <a:t>, and </a:t>
            </a:r>
            <a:r>
              <a:rPr lang="en-US" sz="2200" b="1" kern="0" dirty="0" smtClean="0">
                <a:solidFill>
                  <a:srgbClr val="C00000"/>
                </a:solidFill>
                <a:latin typeface="+mn-lt"/>
                <a:cs typeface="+mn-cs"/>
              </a:rPr>
              <a:t>allow open and honest identification</a:t>
            </a:r>
            <a:r>
              <a:rPr lang="en-US" sz="2200" b="1" kern="0" dirty="0" smtClean="0">
                <a:solidFill>
                  <a:schemeClr val="accent1">
                    <a:lumMod val="50000"/>
                  </a:schemeClr>
                </a:solidFill>
                <a:latin typeface="+mn-lt"/>
                <a:cs typeface="+mn-cs"/>
              </a:rPr>
              <a:t> of as many risks as possible to the project.</a:t>
            </a:r>
            <a:endParaRPr lang="en-US" sz="2200" b="1" kern="0" dirty="0">
              <a:solidFill>
                <a:srgbClr val="FF0000"/>
              </a:solidFill>
              <a:latin typeface="+mn-lt"/>
              <a:cs typeface="+mn-cs"/>
            </a:endParaRPr>
          </a:p>
          <a:p>
            <a:pPr marL="342900" indent="-342900">
              <a:buFont typeface="Arial" pitchFamily="34" charset="0"/>
              <a:buChar char="•"/>
            </a:pPr>
            <a:endParaRPr lang="en-US" sz="2200" b="1" kern="0" dirty="0" smtClean="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916275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2123658"/>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Techniques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Tree>
    <p:extLst>
      <p:ext uri="{BB962C8B-B14F-4D97-AF65-F5344CB8AC3E}">
        <p14:creationId xmlns:p14="http://schemas.microsoft.com/office/powerpoint/2010/main" val="1563011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200329"/>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Techniques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76199" y="1524000"/>
            <a:ext cx="8991600" cy="1066800"/>
          </a:xfrm>
          <a:prstGeom prst="rect">
            <a:avLst/>
          </a:prstGeom>
        </p:spPr>
        <p:txBody>
          <a:bodyPr/>
          <a:lstStyle/>
          <a:p>
            <a:r>
              <a:rPr lang="en-US" sz="2400" b="1" kern="0" dirty="0" smtClean="0">
                <a:solidFill>
                  <a:schemeClr val="accent1">
                    <a:lumMod val="50000"/>
                  </a:schemeClr>
                </a:solidFill>
                <a:latin typeface="+mn-lt"/>
                <a:cs typeface="+mn-cs"/>
              </a:rPr>
              <a:t>Three Categories:</a:t>
            </a:r>
            <a:endParaRPr lang="en-US" sz="2400" b="1" kern="0" dirty="0" smtClean="0">
              <a:solidFill>
                <a:srgbClr val="0070C0"/>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 y="2020017"/>
            <a:ext cx="80867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71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692771"/>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5.3.1 Historical Review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47446"/>
            <a:ext cx="8991600" cy="4572000"/>
          </a:xfrm>
          <a:prstGeom prst="rect">
            <a:avLst/>
          </a:prstGeom>
        </p:spPr>
        <p:txBody>
          <a:bodyPr/>
          <a:lstStyle/>
          <a:p>
            <a:pPr marL="342900" indent="-342900">
              <a:buFont typeface="Arial" pitchFamily="34" charset="0"/>
              <a:buChar char="•"/>
            </a:pPr>
            <a:r>
              <a:rPr lang="en-US" sz="2400" b="1" u="sng" kern="0" dirty="0" smtClean="0">
                <a:solidFill>
                  <a:srgbClr val="7030A0"/>
                </a:solidFill>
                <a:latin typeface="+mn-lt"/>
                <a:cs typeface="+mn-cs"/>
              </a:rPr>
              <a:t>Historical reviews </a:t>
            </a:r>
            <a:r>
              <a:rPr lang="en-US" sz="2400" b="1" kern="0" dirty="0" smtClean="0">
                <a:solidFill>
                  <a:schemeClr val="accent1">
                    <a:lumMod val="50000"/>
                  </a:schemeClr>
                </a:solidFill>
                <a:latin typeface="+mn-lt"/>
                <a:cs typeface="+mn-cs"/>
              </a:rPr>
              <a:t>are based on </a:t>
            </a:r>
            <a:r>
              <a:rPr lang="en-US" sz="2400" b="1" kern="0" dirty="0" smtClean="0">
                <a:solidFill>
                  <a:srgbClr val="FF6600"/>
                </a:solidFill>
                <a:latin typeface="+mn-lt"/>
                <a:cs typeface="+mn-cs"/>
              </a:rPr>
              <a:t>what occurred in the past</a:t>
            </a:r>
            <a:r>
              <a:rPr lang="en-US" sz="2400" b="1" kern="0" dirty="0" smtClean="0">
                <a:solidFill>
                  <a:schemeClr val="accent1">
                    <a:lumMod val="50000"/>
                  </a:schemeClr>
                </a:solidFill>
                <a:latin typeface="+mn-lt"/>
                <a:cs typeface="+mn-cs"/>
              </a:rPr>
              <a:t>, either on </a:t>
            </a:r>
            <a:r>
              <a:rPr lang="en-US" sz="2400" b="1" kern="0" dirty="0" smtClean="0">
                <a:solidFill>
                  <a:srgbClr val="C00000"/>
                </a:solidFill>
                <a:latin typeface="+mn-lt"/>
                <a:cs typeface="+mn-cs"/>
              </a:rPr>
              <a:t>this project</a:t>
            </a:r>
            <a:r>
              <a:rPr lang="en-US" sz="2400" b="1" kern="0" dirty="0" smtClean="0">
                <a:solidFill>
                  <a:schemeClr val="accent1">
                    <a:lumMod val="50000"/>
                  </a:schemeClr>
                </a:solidFill>
                <a:latin typeface="+mn-lt"/>
                <a:cs typeface="+mn-cs"/>
              </a:rPr>
              <a:t>, or other </a:t>
            </a:r>
            <a:r>
              <a:rPr lang="en-US" sz="2400" b="1" kern="0" dirty="0" smtClean="0">
                <a:solidFill>
                  <a:srgbClr val="FF0000"/>
                </a:solidFill>
                <a:latin typeface="+mn-lt"/>
                <a:cs typeface="+mn-cs"/>
              </a:rPr>
              <a:t>similar projects </a:t>
            </a:r>
            <a:r>
              <a:rPr lang="en-US" sz="2400" b="1" kern="0" dirty="0" smtClean="0">
                <a:solidFill>
                  <a:schemeClr val="accent1">
                    <a:lumMod val="50000"/>
                  </a:schemeClr>
                </a:solidFill>
                <a:latin typeface="+mn-lt"/>
                <a:cs typeface="+mn-cs"/>
              </a:rPr>
              <a:t>in the </a:t>
            </a:r>
            <a:r>
              <a:rPr lang="en-US" sz="2400" b="1" kern="0" dirty="0" smtClean="0">
                <a:solidFill>
                  <a:srgbClr val="C00000"/>
                </a:solidFill>
                <a:latin typeface="+mn-lt"/>
                <a:cs typeface="+mn-cs"/>
              </a:rPr>
              <a:t>same organization</a:t>
            </a:r>
            <a:r>
              <a:rPr lang="en-US" sz="2400" b="1" kern="0" dirty="0" smtClean="0">
                <a:solidFill>
                  <a:schemeClr val="accent1">
                    <a:lumMod val="50000"/>
                  </a:schemeClr>
                </a:solidFill>
                <a:latin typeface="+mn-lt"/>
                <a:cs typeface="+mn-cs"/>
              </a:rPr>
              <a:t>, or comparable projects in </a:t>
            </a:r>
            <a:r>
              <a:rPr lang="en-US" sz="2400" b="1" kern="0" dirty="0" smtClean="0">
                <a:solidFill>
                  <a:srgbClr val="C00000"/>
                </a:solidFill>
                <a:latin typeface="+mn-lt"/>
                <a:cs typeface="+mn-cs"/>
              </a:rPr>
              <a:t>other organizations</a:t>
            </a:r>
            <a:r>
              <a:rPr lang="en-US" sz="2400" b="1" kern="0" dirty="0" smtClean="0">
                <a:solidFill>
                  <a:schemeClr val="accent1">
                    <a:lumMod val="50000"/>
                  </a:schemeClr>
                </a:solidFill>
                <a:latin typeface="+mn-lt"/>
                <a:cs typeface="+mn-cs"/>
              </a:rPr>
              <a:t>.</a:t>
            </a:r>
          </a:p>
          <a:p>
            <a:pPr marL="342900" indent="-342900">
              <a:buFont typeface="Arial" pitchFamily="34" charset="0"/>
              <a:buChar char="•"/>
            </a:pPr>
            <a:r>
              <a:rPr lang="en-US" sz="2400" b="1" kern="0" dirty="0" smtClean="0">
                <a:solidFill>
                  <a:schemeClr val="accent1">
                    <a:lumMod val="50000"/>
                  </a:schemeClr>
                </a:solidFill>
                <a:latin typeface="+mn-lt"/>
                <a:cs typeface="+mn-cs"/>
              </a:rPr>
              <a:t>Historical review approaches rely on careful selection of </a:t>
            </a:r>
            <a:r>
              <a:rPr lang="en-US" sz="2400" b="1" kern="0" dirty="0" smtClean="0">
                <a:solidFill>
                  <a:srgbClr val="FF6600"/>
                </a:solidFill>
                <a:latin typeface="+mn-lt"/>
                <a:cs typeface="+mn-cs"/>
              </a:rPr>
              <a:t>comparable situations </a:t>
            </a:r>
            <a:r>
              <a:rPr lang="en-US" sz="2400" b="1" kern="0" dirty="0" smtClean="0">
                <a:solidFill>
                  <a:schemeClr val="accent1">
                    <a:lumMod val="50000"/>
                  </a:schemeClr>
                </a:solidFill>
                <a:latin typeface="+mn-lt"/>
                <a:cs typeface="+mn-cs"/>
              </a:rPr>
              <a:t>which are genuinely similar to the current project, and </a:t>
            </a:r>
            <a:r>
              <a:rPr lang="en-US" sz="2400" b="1" kern="0" dirty="0" smtClean="0">
                <a:solidFill>
                  <a:srgbClr val="C00000"/>
                </a:solidFill>
                <a:latin typeface="+mn-lt"/>
                <a:cs typeface="+mn-cs"/>
              </a:rPr>
              <a:t>filtering of data </a:t>
            </a:r>
            <a:r>
              <a:rPr lang="en-US" sz="2400" b="1" kern="0" dirty="0" smtClean="0">
                <a:solidFill>
                  <a:schemeClr val="accent1">
                    <a:lumMod val="50000"/>
                  </a:schemeClr>
                </a:solidFill>
                <a:latin typeface="+mn-lt"/>
                <a:cs typeface="+mn-cs"/>
              </a:rPr>
              <a:t>to ensure that only relevant previous risks are considered.</a:t>
            </a:r>
          </a:p>
          <a:p>
            <a:pPr marL="342900" indent="-342900">
              <a:buFont typeface="Arial" pitchFamily="34" charset="0"/>
              <a:buChar char="•"/>
            </a:pPr>
            <a:r>
              <a:rPr lang="en-US" sz="2400" b="1" kern="0" dirty="0" smtClean="0">
                <a:solidFill>
                  <a:schemeClr val="accent1">
                    <a:lumMod val="50000"/>
                  </a:schemeClr>
                </a:solidFill>
                <a:latin typeface="+mn-lt"/>
                <a:cs typeface="+mn-cs"/>
              </a:rPr>
              <a:t>In each case, the risks identified in the </a:t>
            </a:r>
            <a:r>
              <a:rPr lang="en-US" sz="2400" b="1" kern="0" dirty="0" smtClean="0">
                <a:solidFill>
                  <a:srgbClr val="C00000"/>
                </a:solidFill>
                <a:latin typeface="+mn-lt"/>
                <a:cs typeface="+mn-cs"/>
              </a:rPr>
              <a:t>selected historical situation </a:t>
            </a:r>
            <a:r>
              <a:rPr lang="en-US" sz="2400" b="1" kern="0" dirty="0" smtClean="0">
                <a:solidFill>
                  <a:schemeClr val="accent1">
                    <a:lumMod val="50000"/>
                  </a:schemeClr>
                </a:solidFill>
                <a:latin typeface="+mn-lt"/>
                <a:cs typeface="+mn-cs"/>
              </a:rPr>
              <a:t>should be considered, asking whether they or similar risks might arise in this project.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725291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692771"/>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5.3.2 Current Assessments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47446"/>
            <a:ext cx="8991600" cy="4572000"/>
          </a:xfrm>
          <a:prstGeom prst="rect">
            <a:avLst/>
          </a:prstGeom>
        </p:spPr>
        <p:txBody>
          <a:bodyPr/>
          <a:lstStyle/>
          <a:p>
            <a:pPr marL="342900" indent="-342900">
              <a:buFont typeface="Arial" pitchFamily="34" charset="0"/>
              <a:buChar char="•"/>
            </a:pPr>
            <a:r>
              <a:rPr lang="en-US" sz="2400" b="1" u="sng" kern="0" dirty="0" smtClean="0">
                <a:solidFill>
                  <a:srgbClr val="7030A0"/>
                </a:solidFill>
                <a:latin typeface="+mn-lt"/>
                <a:cs typeface="+mn-cs"/>
              </a:rPr>
              <a:t>Current Assessments</a:t>
            </a:r>
            <a:r>
              <a:rPr lang="en-US" sz="2400" b="1" kern="0" dirty="0" smtClean="0">
                <a:solidFill>
                  <a:srgbClr val="7030A0"/>
                </a:solidFill>
                <a:latin typeface="+mn-lt"/>
                <a:cs typeface="+mn-cs"/>
              </a:rPr>
              <a:t> </a:t>
            </a:r>
            <a:r>
              <a:rPr lang="en-US" sz="2400" b="1" kern="0" dirty="0" smtClean="0">
                <a:solidFill>
                  <a:schemeClr val="accent1">
                    <a:lumMod val="50000"/>
                  </a:schemeClr>
                </a:solidFill>
                <a:latin typeface="+mn-lt"/>
                <a:cs typeface="+mn-cs"/>
              </a:rPr>
              <a:t>rely on detailed consideration of the current project, </a:t>
            </a:r>
            <a:r>
              <a:rPr lang="en-US" sz="2400" b="1" kern="0" dirty="0" smtClean="0">
                <a:solidFill>
                  <a:srgbClr val="FF6600"/>
                </a:solidFill>
                <a:latin typeface="+mn-lt"/>
                <a:cs typeface="+mn-cs"/>
              </a:rPr>
              <a:t>analyzing its characteristics </a:t>
            </a:r>
            <a:r>
              <a:rPr lang="en-US" sz="2400" b="1" kern="0" dirty="0" smtClean="0">
                <a:solidFill>
                  <a:schemeClr val="accent1">
                    <a:lumMod val="50000"/>
                  </a:schemeClr>
                </a:solidFill>
                <a:latin typeface="+mn-lt"/>
                <a:cs typeface="+mn-cs"/>
              </a:rPr>
              <a:t>against given </a:t>
            </a:r>
            <a:r>
              <a:rPr lang="en-US" sz="2400" b="1" kern="0" dirty="0" smtClean="0">
                <a:solidFill>
                  <a:srgbClr val="C00000"/>
                </a:solidFill>
                <a:latin typeface="+mn-lt"/>
                <a:cs typeface="+mn-cs"/>
              </a:rPr>
              <a:t>frameworks and models </a:t>
            </a:r>
            <a:r>
              <a:rPr lang="en-US" sz="2400" b="1" kern="0" dirty="0" smtClean="0">
                <a:solidFill>
                  <a:schemeClr val="accent1">
                    <a:lumMod val="50000"/>
                  </a:schemeClr>
                </a:solidFill>
                <a:latin typeface="+mn-lt"/>
                <a:cs typeface="+mn-cs"/>
              </a:rPr>
              <a:t>in order to expose areas of uncertainty.</a:t>
            </a:r>
          </a:p>
          <a:p>
            <a:pPr marL="342900" indent="-342900">
              <a:buFont typeface="Arial" pitchFamily="34" charset="0"/>
              <a:buChar char="•"/>
            </a:pPr>
            <a:r>
              <a:rPr lang="en-US" sz="2400" b="1" kern="0" dirty="0" smtClean="0">
                <a:solidFill>
                  <a:schemeClr val="accent1">
                    <a:lumMod val="50000"/>
                  </a:schemeClr>
                </a:solidFill>
                <a:latin typeface="+mn-lt"/>
                <a:cs typeface="+mn-cs"/>
              </a:rPr>
              <a:t>Unlike historical review approaches, current assessment techniques </a:t>
            </a:r>
            <a:r>
              <a:rPr lang="en-US" sz="2400" b="1" kern="0" dirty="0" smtClean="0">
                <a:solidFill>
                  <a:srgbClr val="FF6600"/>
                </a:solidFill>
                <a:latin typeface="+mn-lt"/>
                <a:cs typeface="+mn-cs"/>
              </a:rPr>
              <a:t>do not rely on outside reference points</a:t>
            </a:r>
            <a:r>
              <a:rPr lang="en-US" sz="2400" b="1" kern="0" dirty="0" smtClean="0">
                <a:solidFill>
                  <a:schemeClr val="accent1">
                    <a:lumMod val="50000"/>
                  </a:schemeClr>
                </a:solidFill>
                <a:latin typeface="+mn-lt"/>
                <a:cs typeface="+mn-cs"/>
              </a:rPr>
              <a:t>, but are </a:t>
            </a:r>
            <a:r>
              <a:rPr lang="en-US" sz="2400" b="1" kern="0" dirty="0" smtClean="0">
                <a:solidFill>
                  <a:srgbClr val="FF0000"/>
                </a:solidFill>
                <a:latin typeface="+mn-lt"/>
                <a:cs typeface="+mn-cs"/>
              </a:rPr>
              <a:t>based purely on examination </a:t>
            </a:r>
            <a:r>
              <a:rPr lang="en-US" sz="2400" b="1" kern="0" dirty="0" smtClean="0">
                <a:solidFill>
                  <a:schemeClr val="accent1">
                    <a:lumMod val="50000"/>
                  </a:schemeClr>
                </a:solidFill>
                <a:latin typeface="+mn-lt"/>
                <a:cs typeface="+mn-cs"/>
              </a:rPr>
              <a:t>of the project.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722108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692771"/>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5.3.3 Creativity Techniques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47446"/>
            <a:ext cx="8991600" cy="45720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A wide range of </a:t>
            </a:r>
            <a:r>
              <a:rPr lang="en-US" sz="2400" b="1" u="sng" kern="0" dirty="0" smtClean="0">
                <a:solidFill>
                  <a:srgbClr val="7030A0"/>
                </a:solidFill>
                <a:latin typeface="+mn-lt"/>
                <a:cs typeface="+mn-cs"/>
              </a:rPr>
              <a:t>creativity techniques</a:t>
            </a:r>
            <a:r>
              <a:rPr lang="en-US" sz="2400" b="1" kern="0" dirty="0" smtClean="0">
                <a:solidFill>
                  <a:schemeClr val="accent1">
                    <a:lumMod val="50000"/>
                  </a:schemeClr>
                </a:solidFill>
                <a:latin typeface="+mn-lt"/>
                <a:cs typeface="+mn-cs"/>
              </a:rPr>
              <a:t> can be used for risk identification, which </a:t>
            </a:r>
            <a:r>
              <a:rPr lang="en-US" sz="2400" b="1" kern="0" dirty="0" smtClean="0">
                <a:solidFill>
                  <a:srgbClr val="FF6600"/>
                </a:solidFill>
                <a:latin typeface="+mn-lt"/>
                <a:cs typeface="+mn-cs"/>
              </a:rPr>
              <a:t>encourages project stakeholders </a:t>
            </a:r>
            <a:r>
              <a:rPr lang="en-US" sz="2400" b="1" kern="0" dirty="0" smtClean="0">
                <a:solidFill>
                  <a:schemeClr val="accent1">
                    <a:lumMod val="50000"/>
                  </a:schemeClr>
                </a:solidFill>
                <a:latin typeface="+mn-lt"/>
                <a:cs typeface="+mn-cs"/>
              </a:rPr>
              <a:t>to </a:t>
            </a:r>
            <a:r>
              <a:rPr lang="en-US" sz="2400" b="1" kern="0" dirty="0" smtClean="0">
                <a:solidFill>
                  <a:srgbClr val="FF0000"/>
                </a:solidFill>
                <a:latin typeface="+mn-lt"/>
                <a:cs typeface="+mn-cs"/>
              </a:rPr>
              <a:t>use their imagination </a:t>
            </a:r>
            <a:r>
              <a:rPr lang="en-US" sz="2400" b="1" kern="0" dirty="0" smtClean="0">
                <a:solidFill>
                  <a:schemeClr val="accent1">
                    <a:lumMod val="50000"/>
                  </a:schemeClr>
                </a:solidFill>
                <a:latin typeface="+mn-lt"/>
                <a:cs typeface="+mn-cs"/>
              </a:rPr>
              <a:t>to find risks which might affect the project.</a:t>
            </a:r>
          </a:p>
          <a:p>
            <a:pPr marL="342900" indent="-342900">
              <a:buFont typeface="Arial" pitchFamily="34" charset="0"/>
              <a:buChar char="•"/>
            </a:pPr>
            <a:r>
              <a:rPr lang="en-US" sz="2400" b="1" kern="0" dirty="0" smtClean="0">
                <a:solidFill>
                  <a:schemeClr val="accent1">
                    <a:lumMod val="50000"/>
                  </a:schemeClr>
                </a:solidFill>
                <a:latin typeface="+mn-lt"/>
                <a:cs typeface="+mn-cs"/>
              </a:rPr>
              <a:t>The </a:t>
            </a:r>
            <a:r>
              <a:rPr lang="en-US" sz="2400" b="1" kern="0" dirty="0" smtClean="0">
                <a:solidFill>
                  <a:srgbClr val="FF6600"/>
                </a:solidFill>
                <a:latin typeface="+mn-lt"/>
                <a:cs typeface="+mn-cs"/>
              </a:rPr>
              <a:t>outcomes or effectiveness </a:t>
            </a:r>
            <a:r>
              <a:rPr lang="en-US" sz="2400" b="1" kern="0" dirty="0" smtClean="0">
                <a:solidFill>
                  <a:schemeClr val="accent1">
                    <a:lumMod val="50000"/>
                  </a:schemeClr>
                </a:solidFill>
                <a:latin typeface="+mn-lt"/>
                <a:cs typeface="+mn-cs"/>
              </a:rPr>
              <a:t>of these techniques depend on the </a:t>
            </a:r>
            <a:r>
              <a:rPr lang="en-US" sz="2400" b="1" kern="0" dirty="0" smtClean="0">
                <a:solidFill>
                  <a:srgbClr val="FF0000"/>
                </a:solidFill>
                <a:latin typeface="+mn-lt"/>
                <a:cs typeface="+mn-cs"/>
              </a:rPr>
              <a:t>ability of participants </a:t>
            </a:r>
            <a:r>
              <a:rPr lang="en-US" sz="2400" b="1" kern="0" dirty="0" smtClean="0">
                <a:solidFill>
                  <a:schemeClr val="accent1">
                    <a:lumMod val="50000"/>
                  </a:schemeClr>
                </a:solidFill>
                <a:latin typeface="+mn-lt"/>
                <a:cs typeface="+mn-cs"/>
              </a:rPr>
              <a:t>to think creatively.</a:t>
            </a:r>
          </a:p>
          <a:p>
            <a:pPr marL="342900" indent="-342900">
              <a:buFont typeface="Arial" pitchFamily="34" charset="0"/>
              <a:buChar char="•"/>
            </a:pPr>
            <a:r>
              <a:rPr lang="en-US" sz="2400" b="1" kern="0" dirty="0" smtClean="0">
                <a:solidFill>
                  <a:schemeClr val="accent1">
                    <a:lumMod val="50000"/>
                  </a:schemeClr>
                </a:solidFill>
                <a:latin typeface="+mn-lt"/>
                <a:cs typeface="+mn-cs"/>
              </a:rPr>
              <a:t>These techniques can be </a:t>
            </a:r>
            <a:r>
              <a:rPr lang="en-US" sz="2400" b="1" kern="0" dirty="0" smtClean="0">
                <a:solidFill>
                  <a:srgbClr val="FF6600"/>
                </a:solidFill>
                <a:latin typeface="+mn-lt"/>
                <a:cs typeface="+mn-cs"/>
              </a:rPr>
              <a:t>used either singly or in groups</a:t>
            </a:r>
            <a:r>
              <a:rPr lang="en-US" sz="2400" b="1" kern="0" dirty="0" smtClean="0">
                <a:solidFill>
                  <a:schemeClr val="accent1">
                    <a:lumMod val="50000"/>
                  </a:schemeClr>
                </a:solidFill>
                <a:latin typeface="+mn-lt"/>
                <a:cs typeface="+mn-cs"/>
              </a:rPr>
              <a:t>, and employ </a:t>
            </a:r>
            <a:r>
              <a:rPr lang="en-US" sz="2400" b="1" kern="0" dirty="0" smtClean="0">
                <a:solidFill>
                  <a:srgbClr val="FF0000"/>
                </a:solidFill>
                <a:latin typeface="+mn-lt"/>
                <a:cs typeface="+mn-cs"/>
              </a:rPr>
              <a:t>varying degrees of structure</a:t>
            </a:r>
            <a:r>
              <a:rPr lang="en-US" sz="2400" b="1" kern="0" dirty="0" smtClean="0">
                <a:solidFill>
                  <a:schemeClr val="accent1">
                    <a:lumMod val="50000"/>
                  </a:schemeClr>
                </a:solidFill>
                <a:latin typeface="+mn-lt"/>
                <a:cs typeface="+mn-cs"/>
              </a:rPr>
              <a:t>.</a:t>
            </a:r>
          </a:p>
          <a:p>
            <a:pPr marL="342900" indent="-342900">
              <a:buFont typeface="Arial" pitchFamily="34" charset="0"/>
              <a:buChar char="•"/>
            </a:pPr>
            <a:r>
              <a:rPr lang="en-US" sz="2400" b="1" kern="0" dirty="0" smtClean="0">
                <a:solidFill>
                  <a:schemeClr val="accent1">
                    <a:lumMod val="50000"/>
                  </a:schemeClr>
                </a:solidFill>
                <a:latin typeface="+mn-lt"/>
                <a:cs typeface="+mn-cs"/>
              </a:rPr>
              <a:t>These techniques depend on the ability of participants to think creatively, and their </a:t>
            </a:r>
            <a:r>
              <a:rPr lang="en-US" sz="2400" b="1" kern="0" dirty="0" smtClean="0">
                <a:solidFill>
                  <a:srgbClr val="FF6600"/>
                </a:solidFill>
                <a:latin typeface="+mn-lt"/>
                <a:cs typeface="+mn-cs"/>
              </a:rPr>
              <a:t>success is enhanced </a:t>
            </a:r>
            <a:r>
              <a:rPr lang="en-US" sz="2400" b="1" kern="0" dirty="0" smtClean="0">
                <a:solidFill>
                  <a:schemeClr val="accent1">
                    <a:lumMod val="50000"/>
                  </a:schemeClr>
                </a:solidFill>
                <a:latin typeface="+mn-lt"/>
                <a:cs typeface="+mn-cs"/>
              </a:rPr>
              <a:t>by use of a </a:t>
            </a:r>
            <a:r>
              <a:rPr lang="en-US" sz="2400" b="1" kern="0" dirty="0" smtClean="0">
                <a:solidFill>
                  <a:srgbClr val="FF0000"/>
                </a:solidFill>
                <a:latin typeface="+mn-lt"/>
                <a:cs typeface="+mn-cs"/>
              </a:rPr>
              <a:t>skilled facilitator</a:t>
            </a:r>
            <a:r>
              <a:rPr lang="en-US" sz="2400" b="1" kern="0" dirty="0" smtClean="0">
                <a:solidFill>
                  <a:schemeClr val="accent1">
                    <a:lumMod val="50000"/>
                  </a:schemeClr>
                </a:solidFill>
                <a:latin typeface="+mn-lt"/>
                <a:cs typeface="+mn-cs"/>
              </a:rPr>
              <a: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742188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200329"/>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p:txBody>
      </p:sp>
      <p:sp>
        <p:nvSpPr>
          <p:cNvPr id="3" name="Content Placeholder 2"/>
          <p:cNvSpPr txBox="1">
            <a:spLocks/>
          </p:cNvSpPr>
          <p:nvPr/>
        </p:nvSpPr>
        <p:spPr>
          <a:xfrm>
            <a:off x="152400" y="1447800"/>
            <a:ext cx="8991600" cy="4995446"/>
          </a:xfrm>
          <a:prstGeom prst="rect">
            <a:avLst/>
          </a:prstGeom>
        </p:spPr>
        <p:txBody>
          <a:bodyPr/>
          <a:lstStyle/>
          <a:p>
            <a:pPr marL="342900" indent="-342900">
              <a:buFont typeface="Arial" pitchFamily="34" charset="0"/>
              <a:buChar char="•"/>
            </a:pPr>
            <a:r>
              <a:rPr lang="en-US" sz="2200" b="1" kern="0" dirty="0" smtClean="0">
                <a:solidFill>
                  <a:schemeClr val="accent1">
                    <a:lumMod val="50000"/>
                  </a:schemeClr>
                </a:solidFill>
                <a:latin typeface="+mn-lt"/>
                <a:cs typeface="+mn-cs"/>
              </a:rPr>
              <a:t>Each category of risk identification technique has </a:t>
            </a:r>
            <a:r>
              <a:rPr lang="en-US" sz="2200" b="1" kern="0" dirty="0" smtClean="0">
                <a:solidFill>
                  <a:srgbClr val="FF6600"/>
                </a:solidFill>
                <a:latin typeface="+mn-lt"/>
                <a:cs typeface="+mn-cs"/>
              </a:rPr>
              <a:t>strengths and weaknesses</a:t>
            </a:r>
            <a:r>
              <a:rPr lang="en-US" sz="2200" b="1" kern="0" dirty="0" smtClean="0">
                <a:solidFill>
                  <a:schemeClr val="accent1">
                    <a:lumMod val="50000"/>
                  </a:schemeClr>
                </a:solidFill>
                <a:latin typeface="+mn-lt"/>
                <a:cs typeface="+mn-cs"/>
              </a:rPr>
              <a:t>, and </a:t>
            </a:r>
            <a:r>
              <a:rPr lang="en-US" sz="2200" b="1" kern="0" dirty="0" smtClean="0">
                <a:solidFill>
                  <a:srgbClr val="FF0000"/>
                </a:solidFill>
                <a:latin typeface="+mn-lt"/>
                <a:cs typeface="+mn-cs"/>
              </a:rPr>
              <a:t>no single technique </a:t>
            </a:r>
            <a:r>
              <a:rPr lang="en-US" sz="2200" b="1" kern="0" dirty="0" smtClean="0">
                <a:solidFill>
                  <a:schemeClr val="accent1">
                    <a:lumMod val="50000"/>
                  </a:schemeClr>
                </a:solidFill>
                <a:latin typeface="+mn-lt"/>
                <a:cs typeface="+mn-cs"/>
              </a:rPr>
              <a:t>can be expected to reveal </a:t>
            </a:r>
            <a:r>
              <a:rPr lang="en-US" sz="2200" b="1" kern="0" dirty="0" smtClean="0">
                <a:solidFill>
                  <a:srgbClr val="C00000"/>
                </a:solidFill>
                <a:latin typeface="+mn-lt"/>
                <a:cs typeface="+mn-cs"/>
              </a:rPr>
              <a:t>all knowable risks</a:t>
            </a:r>
            <a:r>
              <a:rPr lang="en-US" sz="2200" b="1" kern="0" dirty="0" smtClean="0">
                <a:solidFill>
                  <a:schemeClr val="accent1">
                    <a:lumMod val="50000"/>
                  </a:schemeClr>
                </a:solidFill>
                <a:latin typeface="+mn-lt"/>
                <a:cs typeface="+mn-cs"/>
              </a:rPr>
              <a:t>.</a:t>
            </a:r>
          </a:p>
          <a:p>
            <a:pPr marL="342900" indent="-342900">
              <a:buFont typeface="Arial" pitchFamily="34" charset="0"/>
              <a:buChar char="•"/>
            </a:pPr>
            <a:r>
              <a:rPr lang="en-US" sz="2200" b="1" kern="0" dirty="0" smtClean="0">
                <a:solidFill>
                  <a:schemeClr val="accent1">
                    <a:lumMod val="50000"/>
                  </a:schemeClr>
                </a:solidFill>
                <a:latin typeface="+mn-lt"/>
                <a:cs typeface="+mn-cs"/>
              </a:rPr>
              <a:t>Consequently, the </a:t>
            </a:r>
            <a:r>
              <a:rPr lang="en-US" sz="2200" b="1" kern="0" dirty="0" smtClean="0">
                <a:solidFill>
                  <a:srgbClr val="7030A0"/>
                </a:solidFill>
                <a:latin typeface="+mn-lt"/>
                <a:cs typeface="+mn-cs"/>
              </a:rPr>
              <a:t>Identify Risks </a:t>
            </a:r>
            <a:r>
              <a:rPr lang="en-US" sz="2200" b="1" kern="0" dirty="0" smtClean="0">
                <a:solidFill>
                  <a:schemeClr val="accent1">
                    <a:lumMod val="50000"/>
                  </a:schemeClr>
                </a:solidFill>
                <a:latin typeface="+mn-lt"/>
                <a:cs typeface="+mn-cs"/>
              </a:rPr>
              <a:t>process for a particular project should </a:t>
            </a:r>
            <a:r>
              <a:rPr lang="en-US" sz="2200" b="1" kern="0" dirty="0" smtClean="0">
                <a:solidFill>
                  <a:srgbClr val="FF6600"/>
                </a:solidFill>
                <a:latin typeface="+mn-lt"/>
                <a:cs typeface="+mn-cs"/>
              </a:rPr>
              <a:t>use a combination of techniques</a:t>
            </a:r>
            <a:r>
              <a:rPr lang="en-US" sz="2200" b="1" kern="0" dirty="0" smtClean="0">
                <a:solidFill>
                  <a:schemeClr val="accent1">
                    <a:lumMod val="50000"/>
                  </a:schemeClr>
                </a:solidFill>
                <a:latin typeface="+mn-lt"/>
                <a:cs typeface="+mn-cs"/>
              </a:rPr>
              <a:t>, perhaps selecting one from each category.</a:t>
            </a:r>
          </a:p>
          <a:p>
            <a:pPr marL="342900" indent="-342900">
              <a:buFont typeface="Arial" pitchFamily="34" charset="0"/>
              <a:buChar char="•"/>
            </a:pPr>
            <a:r>
              <a:rPr lang="en-US" sz="2200" b="1" kern="0" dirty="0" smtClean="0">
                <a:solidFill>
                  <a:schemeClr val="accent1">
                    <a:lumMod val="50000"/>
                  </a:schemeClr>
                </a:solidFill>
                <a:latin typeface="+mn-lt"/>
                <a:cs typeface="+mn-cs"/>
              </a:rPr>
              <a:t>For example, a project may choose to use a </a:t>
            </a:r>
            <a:r>
              <a:rPr lang="en-US" sz="2200" b="1" kern="0" dirty="0" smtClean="0">
                <a:solidFill>
                  <a:srgbClr val="FF0000"/>
                </a:solidFill>
                <a:latin typeface="+mn-lt"/>
                <a:cs typeface="+mn-cs"/>
              </a:rPr>
              <a:t>risk identification checklist</a:t>
            </a:r>
            <a:r>
              <a:rPr lang="en-US" sz="2200" b="1" kern="0" dirty="0" smtClean="0">
                <a:solidFill>
                  <a:schemeClr val="accent1">
                    <a:lumMod val="50000"/>
                  </a:schemeClr>
                </a:solidFill>
                <a:latin typeface="+mn-lt"/>
                <a:cs typeface="+mn-cs"/>
              </a:rPr>
              <a:t> (</a:t>
            </a:r>
            <a:r>
              <a:rPr lang="en-US" sz="2200" b="1" kern="0" dirty="0" smtClean="0">
                <a:solidFill>
                  <a:srgbClr val="C00000"/>
                </a:solidFill>
                <a:latin typeface="+mn-lt"/>
                <a:cs typeface="+mn-cs"/>
              </a:rPr>
              <a:t>historical review</a:t>
            </a:r>
            <a:r>
              <a:rPr lang="en-US" sz="2200" b="1" kern="0" dirty="0" smtClean="0">
                <a:solidFill>
                  <a:schemeClr val="accent1">
                    <a:lumMod val="50000"/>
                  </a:schemeClr>
                </a:solidFill>
                <a:latin typeface="+mn-lt"/>
                <a:cs typeface="+mn-cs"/>
              </a:rPr>
              <a:t>), together with </a:t>
            </a:r>
            <a:r>
              <a:rPr lang="en-US" sz="2200" b="1" kern="0" dirty="0" smtClean="0">
                <a:solidFill>
                  <a:srgbClr val="FF0000"/>
                </a:solidFill>
                <a:latin typeface="+mn-lt"/>
                <a:cs typeface="+mn-cs"/>
              </a:rPr>
              <a:t>assumptions analysis</a:t>
            </a:r>
            <a:r>
              <a:rPr lang="en-US" sz="2200" b="1" kern="0" dirty="0" smtClean="0">
                <a:solidFill>
                  <a:schemeClr val="accent1">
                    <a:lumMod val="50000"/>
                  </a:schemeClr>
                </a:solidFill>
                <a:latin typeface="+mn-lt"/>
                <a:cs typeface="+mn-cs"/>
              </a:rPr>
              <a:t> (</a:t>
            </a:r>
            <a:r>
              <a:rPr lang="en-US" sz="2200" b="1" kern="0" dirty="0" smtClean="0">
                <a:solidFill>
                  <a:srgbClr val="C00000"/>
                </a:solidFill>
                <a:latin typeface="+mn-lt"/>
                <a:cs typeface="+mn-cs"/>
              </a:rPr>
              <a:t>current assessment</a:t>
            </a:r>
            <a:r>
              <a:rPr lang="en-US" sz="2200" b="1" kern="0" dirty="0" smtClean="0">
                <a:solidFill>
                  <a:schemeClr val="accent1">
                    <a:lumMod val="50000"/>
                  </a:schemeClr>
                </a:solidFill>
                <a:latin typeface="+mn-lt"/>
                <a:cs typeface="+mn-cs"/>
              </a:rPr>
              <a:t>) and </a:t>
            </a:r>
            <a:r>
              <a:rPr lang="en-US" sz="2200" b="1" kern="0" dirty="0" smtClean="0">
                <a:solidFill>
                  <a:srgbClr val="FF0000"/>
                </a:solidFill>
                <a:latin typeface="+mn-lt"/>
                <a:cs typeface="+mn-cs"/>
              </a:rPr>
              <a:t>brainstorming</a:t>
            </a:r>
            <a:r>
              <a:rPr lang="en-US" sz="2200" b="1" kern="0" dirty="0" smtClean="0">
                <a:solidFill>
                  <a:schemeClr val="accent1">
                    <a:lumMod val="50000"/>
                  </a:schemeClr>
                </a:solidFill>
                <a:latin typeface="+mn-lt"/>
                <a:cs typeface="+mn-cs"/>
              </a:rPr>
              <a:t> (</a:t>
            </a:r>
            <a:r>
              <a:rPr lang="en-US" sz="2200" b="1" kern="0" dirty="0" smtClean="0">
                <a:solidFill>
                  <a:srgbClr val="C00000"/>
                </a:solidFill>
                <a:latin typeface="+mn-lt"/>
                <a:cs typeface="+mn-cs"/>
              </a:rPr>
              <a:t>creativity</a:t>
            </a:r>
            <a:r>
              <a:rPr lang="en-US" sz="2200" b="1" kern="0" dirty="0" smtClean="0">
                <a:solidFill>
                  <a:schemeClr val="accent1">
                    <a:lumMod val="50000"/>
                  </a:schemeClr>
                </a:solidFill>
                <a:latin typeface="+mn-lt"/>
                <a:cs typeface="+mn-cs"/>
              </a:rPr>
              <a:t>).</a:t>
            </a:r>
          </a:p>
          <a:p>
            <a:pPr marL="342900" indent="-342900">
              <a:buFont typeface="Arial" pitchFamily="34" charset="0"/>
              <a:buChar char="•"/>
            </a:pPr>
            <a:r>
              <a:rPr lang="en-US" sz="2200" b="1" kern="0" dirty="0" smtClean="0">
                <a:solidFill>
                  <a:schemeClr val="accent1">
                    <a:lumMod val="50000"/>
                  </a:schemeClr>
                </a:solidFill>
                <a:latin typeface="+mn-lt"/>
                <a:cs typeface="+mn-cs"/>
              </a:rPr>
              <a:t>Use of a </a:t>
            </a:r>
            <a:r>
              <a:rPr lang="en-US" sz="2200" b="1" kern="0" dirty="0" smtClean="0">
                <a:solidFill>
                  <a:srgbClr val="FF6600"/>
                </a:solidFill>
                <a:latin typeface="+mn-lt"/>
                <a:cs typeface="+mn-cs"/>
              </a:rPr>
              <a:t>risk breakdown structure </a:t>
            </a:r>
            <a:r>
              <a:rPr lang="en-US" sz="2200" b="1" kern="0" dirty="0" smtClean="0">
                <a:solidFill>
                  <a:schemeClr val="accent1">
                    <a:lumMod val="50000"/>
                  </a:schemeClr>
                </a:solidFill>
                <a:latin typeface="+mn-lt"/>
                <a:cs typeface="+mn-cs"/>
              </a:rPr>
              <a:t>which organizes the </a:t>
            </a:r>
            <a:r>
              <a:rPr lang="en-US" sz="2200" b="1" kern="0" dirty="0" smtClean="0">
                <a:solidFill>
                  <a:srgbClr val="FF0000"/>
                </a:solidFill>
                <a:latin typeface="+mn-lt"/>
                <a:cs typeface="+mn-cs"/>
              </a:rPr>
              <a:t>categories of potential risks </a:t>
            </a:r>
            <a:r>
              <a:rPr lang="en-US" sz="2200" b="1" kern="0" dirty="0" smtClean="0">
                <a:solidFill>
                  <a:schemeClr val="accent1">
                    <a:lumMod val="50000"/>
                  </a:schemeClr>
                </a:solidFill>
                <a:latin typeface="+mn-lt"/>
                <a:cs typeface="+mn-cs"/>
              </a:rPr>
              <a:t>on the project, </a:t>
            </a:r>
            <a:r>
              <a:rPr lang="en-US" sz="2200" b="1" kern="0" dirty="0" smtClean="0">
                <a:solidFill>
                  <a:srgbClr val="C00000"/>
                </a:solidFill>
                <a:latin typeface="+mn-lt"/>
                <a:cs typeface="+mn-cs"/>
              </a:rPr>
              <a:t>a prompt list</a:t>
            </a:r>
            <a:r>
              <a:rPr lang="en-US" sz="2200" b="1" kern="0" dirty="0" smtClean="0">
                <a:solidFill>
                  <a:schemeClr val="accent1">
                    <a:lumMod val="50000"/>
                  </a:schemeClr>
                </a:solidFill>
                <a:latin typeface="+mn-lt"/>
                <a:cs typeface="+mn-cs"/>
              </a:rPr>
              <a:t>, or a set of </a:t>
            </a:r>
            <a:r>
              <a:rPr lang="en-US" sz="2200" b="1" kern="0" dirty="0" smtClean="0">
                <a:solidFill>
                  <a:srgbClr val="FF0000"/>
                </a:solidFill>
                <a:latin typeface="+mn-lt"/>
                <a:cs typeface="+mn-cs"/>
              </a:rPr>
              <a:t>generic list categories </a:t>
            </a:r>
            <a:r>
              <a:rPr lang="en-US" sz="2200" b="1" kern="0" dirty="0" smtClean="0">
                <a:solidFill>
                  <a:schemeClr val="accent1">
                    <a:lumMod val="50000"/>
                  </a:schemeClr>
                </a:solidFill>
                <a:latin typeface="+mn-lt"/>
                <a:cs typeface="+mn-cs"/>
              </a:rPr>
              <a:t>may assist in ensuring that </a:t>
            </a:r>
            <a:r>
              <a:rPr lang="en-US" sz="2200" b="1" kern="0" dirty="0" smtClean="0">
                <a:solidFill>
                  <a:srgbClr val="C00000"/>
                </a:solidFill>
                <a:latin typeface="+mn-lt"/>
                <a:cs typeface="+mn-cs"/>
              </a:rPr>
              <a:t>as many sources of risk as practicable</a:t>
            </a:r>
            <a:r>
              <a:rPr lang="en-US" sz="2200" b="1" kern="0" dirty="0" smtClean="0">
                <a:solidFill>
                  <a:schemeClr val="accent1">
                    <a:lumMod val="50000"/>
                  </a:schemeClr>
                </a:solidFill>
                <a:latin typeface="+mn-lt"/>
                <a:cs typeface="+mn-cs"/>
              </a:rPr>
              <a:t> have been addressed, while recognizing that </a:t>
            </a:r>
            <a:r>
              <a:rPr lang="en-US" sz="2200" b="1" kern="0" dirty="0" smtClean="0">
                <a:solidFill>
                  <a:srgbClr val="7030A0"/>
                </a:solidFill>
                <a:latin typeface="+mn-lt"/>
                <a:cs typeface="+mn-cs"/>
              </a:rPr>
              <a:t>no such tools are complete nor can they replace original thinking</a:t>
            </a:r>
            <a:r>
              <a:rPr lang="en-US" sz="2200" b="1" kern="0" dirty="0" smtClean="0">
                <a:solidFill>
                  <a:schemeClr val="accent1">
                    <a:lumMod val="50000"/>
                  </a:schemeClr>
                </a:solidFill>
                <a:latin typeface="+mn-lt"/>
                <a:cs typeface="+mn-cs"/>
              </a:rPr>
              <a: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692821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81637388"/>
              </p:ext>
            </p:extLst>
          </p:nvPr>
        </p:nvGraphicFramePr>
        <p:xfrm>
          <a:off x="228600" y="1905000"/>
          <a:ext cx="8686799" cy="4556760"/>
        </p:xfrm>
        <a:graphic>
          <a:graphicData uri="http://schemas.openxmlformats.org/drawingml/2006/table">
            <a:tbl>
              <a:tblPr/>
              <a:tblGrid>
                <a:gridCol w="3402055"/>
                <a:gridCol w="2845137"/>
                <a:gridCol w="2439607"/>
              </a:tblGrid>
              <a:tr h="285688">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2279">
                <a:tc>
                  <a:txBody>
                    <a:bodyPr/>
                    <a:lstStyle/>
                    <a:p>
                      <a:pPr marL="342900" marR="0" lvl="0" indent="-342900">
                        <a:lnSpc>
                          <a:spcPct val="115000"/>
                        </a:lnSpc>
                        <a:spcBef>
                          <a:spcPts val="0"/>
                        </a:spcBef>
                        <a:spcAft>
                          <a:spcPts val="0"/>
                        </a:spcAft>
                        <a:buFont typeface="+mj-lt"/>
                        <a:buNone/>
                      </a:pPr>
                      <a:r>
                        <a:rPr lang="en-US" sz="2000" kern="1200" dirty="0" smtClean="0">
                          <a:solidFill>
                            <a:srgbClr val="011213"/>
                          </a:solidFill>
                          <a:latin typeface="Calibri"/>
                          <a:ea typeface="Calibri"/>
                          <a:cs typeface="Times New Roman"/>
                        </a:rPr>
                        <a:t>7.    Identify Risk</a:t>
                      </a: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Purpose and Objective of the Identify Risk Process</a:t>
                      </a:r>
                    </a:p>
                    <a:p>
                      <a:pPr marL="342900" lvl="0" indent="-342900">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Critical Success Factors for the Identify Risk Process</a:t>
                      </a:r>
                    </a:p>
                    <a:p>
                      <a:pPr marL="342900" lvl="0" indent="-342900">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Tools &amp; Techniques for the Identify Risk Process</a:t>
                      </a:r>
                    </a:p>
                    <a:p>
                      <a:pPr marL="342900" lvl="0" indent="-342900">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Documenting the Results of the Identify Risk Process</a:t>
                      </a:r>
                    </a:p>
                    <a:p>
                      <a:pPr marL="342900" lvl="0" indent="-342900">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The Detailed Discussion – Inputs, Process itself, Tools &amp; techniques, Methods and Outputs.</a:t>
                      </a:r>
                      <a:endParaRPr lang="en-US" sz="160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kern="1200" dirty="0">
                          <a:solidFill>
                            <a:srgbClr val="011213"/>
                          </a:solidFill>
                          <a:latin typeface="Calibri"/>
                          <a:ea typeface="Calibri"/>
                          <a:cs typeface="Times New Roman"/>
                        </a:rPr>
                        <a:t>Understand the process of Identify Risks clearly outlining the various risk types, sources, categories and </a:t>
                      </a:r>
                      <a:r>
                        <a:rPr lang="en-US" sz="2000" kern="1200" dirty="0" smtClean="0">
                          <a:solidFill>
                            <a:srgbClr val="011213"/>
                          </a:solidFill>
                          <a:latin typeface="Calibri"/>
                          <a:ea typeface="Calibri"/>
                          <a:cs typeface="Times New Roman"/>
                        </a:rPr>
                        <a:t>factors that can be considered and what Inputs, Outputs, Tools and Techniques can be used for the same.</a:t>
                      </a:r>
                    </a:p>
                    <a:p>
                      <a:pPr marL="0" marR="0">
                        <a:lnSpc>
                          <a:spcPct val="115000"/>
                        </a:lnSpc>
                        <a:spcBef>
                          <a:spcPts val="0"/>
                        </a:spcBef>
                        <a:spcAft>
                          <a:spcPts val="0"/>
                        </a:spcAft>
                      </a:pPr>
                      <a:endParaRPr lang="en-US" sz="200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86641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200329"/>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p:txBody>
      </p:sp>
      <p:sp>
        <p:nvSpPr>
          <p:cNvPr id="3" name="Content Placeholder 2"/>
          <p:cNvSpPr txBox="1">
            <a:spLocks/>
          </p:cNvSpPr>
          <p:nvPr/>
        </p:nvSpPr>
        <p:spPr>
          <a:xfrm>
            <a:off x="152400" y="1447800"/>
            <a:ext cx="8991600" cy="4995446"/>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Whichever risk identification techniques are used, it is important that identified risks are </a:t>
            </a:r>
            <a:r>
              <a:rPr lang="en-US" sz="2400" b="1" kern="0" dirty="0" smtClean="0">
                <a:solidFill>
                  <a:srgbClr val="FF6600"/>
                </a:solidFill>
                <a:latin typeface="+mn-lt"/>
                <a:cs typeface="+mn-cs"/>
              </a:rPr>
              <a:t>unambiguously described </a:t>
            </a:r>
            <a:r>
              <a:rPr lang="en-US" sz="2400" b="1" kern="0" dirty="0" smtClean="0">
                <a:solidFill>
                  <a:schemeClr val="accent1">
                    <a:lumMod val="50000"/>
                  </a:schemeClr>
                </a:solidFill>
                <a:latin typeface="+mn-lt"/>
                <a:cs typeface="+mn-cs"/>
              </a:rPr>
              <a:t>in order to ensure that the project risk process is </a:t>
            </a:r>
            <a:r>
              <a:rPr lang="en-US" sz="2400" b="1" kern="0" dirty="0" smtClean="0">
                <a:solidFill>
                  <a:srgbClr val="FF0000"/>
                </a:solidFill>
                <a:latin typeface="+mn-lt"/>
                <a:cs typeface="+mn-cs"/>
              </a:rPr>
              <a:t>focused on the actual risks </a:t>
            </a:r>
            <a:r>
              <a:rPr lang="en-US" sz="2400" b="1" kern="0" dirty="0" smtClean="0">
                <a:solidFill>
                  <a:schemeClr val="accent1">
                    <a:lumMod val="50000"/>
                  </a:schemeClr>
                </a:solidFill>
                <a:latin typeface="+mn-lt"/>
                <a:cs typeface="+mn-cs"/>
              </a:rPr>
              <a:t>and </a:t>
            </a:r>
            <a:r>
              <a:rPr lang="en-US" sz="2400" b="1" kern="0" dirty="0" smtClean="0">
                <a:solidFill>
                  <a:srgbClr val="C00000"/>
                </a:solidFill>
                <a:latin typeface="+mn-lt"/>
                <a:cs typeface="+mn-cs"/>
              </a:rPr>
              <a:t>not distracted or diluted by non-risks</a:t>
            </a:r>
            <a:r>
              <a:rPr lang="en-US" sz="2400" b="1" kern="0" dirty="0" smtClean="0">
                <a:solidFill>
                  <a:schemeClr val="accent1">
                    <a:lumMod val="50000"/>
                  </a:schemeClr>
                </a:solidFill>
                <a:latin typeface="+mn-lt"/>
                <a:cs typeface="+mn-cs"/>
              </a:rPr>
              <a:t>. </a:t>
            </a:r>
          </a:p>
          <a:p>
            <a:pPr marL="342900" indent="-342900">
              <a:buFont typeface="Arial" pitchFamily="34" charset="0"/>
              <a:buChar char="•"/>
            </a:pPr>
            <a:r>
              <a:rPr lang="en-US" sz="2400" b="1" kern="0" dirty="0" smtClean="0">
                <a:solidFill>
                  <a:schemeClr val="accent1">
                    <a:lumMod val="50000"/>
                  </a:schemeClr>
                </a:solidFill>
                <a:latin typeface="+mn-lt"/>
                <a:cs typeface="+mn-cs"/>
              </a:rPr>
              <a:t>Use of </a:t>
            </a:r>
            <a:r>
              <a:rPr lang="en-US" sz="2400" b="1" kern="0" dirty="0" smtClean="0">
                <a:solidFill>
                  <a:srgbClr val="FF6600"/>
                </a:solidFill>
                <a:latin typeface="+mn-lt"/>
                <a:cs typeface="+mn-cs"/>
              </a:rPr>
              <a:t>structured risk descriptions </a:t>
            </a:r>
            <a:r>
              <a:rPr lang="en-US" sz="2400" b="1" kern="0" dirty="0" smtClean="0">
                <a:solidFill>
                  <a:schemeClr val="accent1">
                    <a:lumMod val="50000"/>
                  </a:schemeClr>
                </a:solidFill>
                <a:latin typeface="+mn-lt"/>
                <a:cs typeface="+mn-cs"/>
              </a:rPr>
              <a:t>can </a:t>
            </a:r>
            <a:r>
              <a:rPr lang="en-US" sz="2400" b="1" kern="0" dirty="0" smtClean="0">
                <a:solidFill>
                  <a:srgbClr val="FF0000"/>
                </a:solidFill>
                <a:latin typeface="+mn-lt"/>
                <a:cs typeface="+mn-cs"/>
              </a:rPr>
              <a:t>ensure clarity</a:t>
            </a:r>
            <a:r>
              <a:rPr lang="en-US" sz="2400" b="1" kern="0" dirty="0" smtClean="0">
                <a:solidFill>
                  <a:schemeClr val="accent1">
                    <a:lumMod val="50000"/>
                  </a:schemeClr>
                </a:solidFill>
                <a:latin typeface="+mn-lt"/>
                <a:cs typeface="+mn-cs"/>
              </a:rPr>
              <a:t>.</a:t>
            </a:r>
          </a:p>
          <a:p>
            <a:pPr marL="342900" indent="-342900">
              <a:buFont typeface="Arial" pitchFamily="34" charset="0"/>
              <a:buChar char="•"/>
            </a:pPr>
            <a:r>
              <a:rPr lang="en-US" sz="2400" b="1" kern="0" dirty="0" smtClean="0">
                <a:solidFill>
                  <a:srgbClr val="FF6600"/>
                </a:solidFill>
                <a:latin typeface="+mn-lt"/>
                <a:cs typeface="+mn-cs"/>
              </a:rPr>
              <a:t>Risk meta-language </a:t>
            </a:r>
            <a:r>
              <a:rPr lang="en-US" sz="2400" b="1" kern="0" dirty="0" smtClean="0">
                <a:solidFill>
                  <a:schemeClr val="accent1">
                    <a:lumMod val="50000"/>
                  </a:schemeClr>
                </a:solidFill>
                <a:latin typeface="+mn-lt"/>
                <a:cs typeface="+mn-cs"/>
              </a:rPr>
              <a:t>offers a useful way of distinguishing a risk from its </a:t>
            </a:r>
            <a:r>
              <a:rPr lang="en-US" sz="2400" b="1" kern="0" dirty="0" smtClean="0">
                <a:solidFill>
                  <a:srgbClr val="FF0000"/>
                </a:solidFill>
                <a:latin typeface="+mn-lt"/>
                <a:cs typeface="+mn-cs"/>
              </a:rPr>
              <a:t>cause(s) and effect(s)</a:t>
            </a:r>
            <a:r>
              <a:rPr lang="en-US" sz="2400" b="1" kern="0" dirty="0" smtClean="0">
                <a:solidFill>
                  <a:schemeClr val="accent1">
                    <a:lumMod val="50000"/>
                  </a:schemeClr>
                </a:solidFill>
                <a:latin typeface="+mn-lt"/>
                <a:cs typeface="+mn-cs"/>
              </a:rPr>
              <a:t>, describing each risk using </a:t>
            </a:r>
            <a:r>
              <a:rPr lang="en-US" sz="2400" b="1" kern="0" dirty="0" smtClean="0">
                <a:solidFill>
                  <a:srgbClr val="C00000"/>
                </a:solidFill>
                <a:latin typeface="+mn-lt"/>
                <a:cs typeface="+mn-cs"/>
              </a:rPr>
              <a:t>three-part statements </a:t>
            </a:r>
            <a:r>
              <a:rPr lang="en-US" sz="2400" b="1" kern="0" dirty="0" smtClean="0">
                <a:solidFill>
                  <a:schemeClr val="accent1">
                    <a:lumMod val="50000"/>
                  </a:schemeClr>
                </a:solidFill>
                <a:latin typeface="+mn-lt"/>
                <a:cs typeface="+mn-cs"/>
              </a:rPr>
              <a:t>in the form:-</a:t>
            </a:r>
          </a:p>
          <a:p>
            <a:endParaRPr lang="en-US" sz="2400" b="1" kern="0" dirty="0" smtClean="0">
              <a:solidFill>
                <a:schemeClr val="accent1">
                  <a:lumMod val="50000"/>
                </a:schemeClr>
              </a:solidFill>
              <a:latin typeface="+mn-lt"/>
              <a:cs typeface="+mn-cs"/>
            </a:endParaRPr>
          </a:p>
          <a:p>
            <a:pPr algn="ctr"/>
            <a:r>
              <a:rPr lang="en-US" sz="2200" b="1" i="1" kern="0" dirty="0" smtClean="0">
                <a:solidFill>
                  <a:srgbClr val="C00000"/>
                </a:solidFill>
                <a:latin typeface="+mn-lt"/>
                <a:cs typeface="+mn-cs"/>
              </a:rPr>
              <a:t>“as a result of cause, risk may occur, which would lead to effect.”</a:t>
            </a:r>
          </a:p>
          <a:p>
            <a:endParaRPr lang="en-US" sz="2400" b="1" kern="0" dirty="0">
              <a:solidFill>
                <a:schemeClr val="accent1">
                  <a:lumMod val="50000"/>
                </a:schemeClr>
              </a:solidFill>
              <a:latin typeface="+mn-lt"/>
              <a:cs typeface="+mn-cs"/>
            </a:endParaRPr>
          </a:p>
          <a:p>
            <a:endParaRPr lang="en-US" sz="2400" b="1" kern="0" dirty="0" smtClean="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632232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200329"/>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p:txBody>
      </p:sp>
      <p:sp>
        <p:nvSpPr>
          <p:cNvPr id="3" name="Content Placeholder 2"/>
          <p:cNvSpPr txBox="1">
            <a:spLocks/>
          </p:cNvSpPr>
          <p:nvPr/>
        </p:nvSpPr>
        <p:spPr>
          <a:xfrm>
            <a:off x="152400" y="1447800"/>
            <a:ext cx="8991600" cy="4995446"/>
          </a:xfrm>
          <a:prstGeom prst="rect">
            <a:avLst/>
          </a:prstGeom>
        </p:spPr>
        <p:txBody>
          <a:bodyPr/>
          <a:lstStyle/>
          <a:p>
            <a:r>
              <a:rPr lang="en-US" sz="2400" b="1" kern="0" dirty="0" smtClean="0">
                <a:solidFill>
                  <a:schemeClr val="accent1">
                    <a:lumMod val="50000"/>
                  </a:schemeClr>
                </a:solidFill>
                <a:latin typeface="+mn-lt"/>
                <a:cs typeface="+mn-cs"/>
              </a:rPr>
              <a:t>The relationship between cause, risk, and effect is shown as under:-</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1981200"/>
            <a:ext cx="4219575"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555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2800767"/>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Documenting the Results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Tree>
    <p:extLst>
      <p:ext uri="{BB962C8B-B14F-4D97-AF65-F5344CB8AC3E}">
        <p14:creationId xmlns:p14="http://schemas.microsoft.com/office/powerpoint/2010/main" val="55903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200329"/>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a:t>
            </a: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t>
            </a: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PROCESS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Documenting the Results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483042"/>
            <a:ext cx="8991600" cy="4460557"/>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The </a:t>
            </a:r>
            <a:r>
              <a:rPr lang="en-US" sz="2800" b="1" kern="0" dirty="0" smtClean="0">
                <a:solidFill>
                  <a:srgbClr val="FF6600"/>
                </a:solidFill>
                <a:latin typeface="+mn-lt"/>
                <a:cs typeface="+mn-cs"/>
              </a:rPr>
              <a:t>results</a:t>
            </a:r>
            <a:r>
              <a:rPr lang="en-US" sz="2800" b="1" kern="0" dirty="0" smtClean="0">
                <a:solidFill>
                  <a:schemeClr val="accent1">
                    <a:lumMod val="50000"/>
                  </a:schemeClr>
                </a:solidFill>
                <a:latin typeface="+mn-lt"/>
                <a:cs typeface="+mn-cs"/>
              </a:rPr>
              <a:t> from the </a:t>
            </a:r>
            <a:r>
              <a:rPr lang="en-US" sz="2800" b="1" kern="0" dirty="0" smtClean="0">
                <a:solidFill>
                  <a:srgbClr val="7030A0"/>
                </a:solidFill>
                <a:latin typeface="+mn-lt"/>
                <a:cs typeface="+mn-cs"/>
              </a:rPr>
              <a:t>Identify Risk </a:t>
            </a:r>
            <a:r>
              <a:rPr lang="en-US" sz="2800" b="1" kern="0" dirty="0" smtClean="0">
                <a:solidFill>
                  <a:schemeClr val="accent1">
                    <a:lumMod val="50000"/>
                  </a:schemeClr>
                </a:solidFill>
                <a:latin typeface="+mn-lt"/>
                <a:cs typeface="+mn-cs"/>
              </a:rPr>
              <a:t>process should </a:t>
            </a:r>
            <a:r>
              <a:rPr lang="en-US" sz="2800" b="1" kern="0" dirty="0" smtClean="0">
                <a:solidFill>
                  <a:srgbClr val="FF6600"/>
                </a:solidFill>
                <a:latin typeface="+mn-lt"/>
                <a:cs typeface="+mn-cs"/>
              </a:rPr>
              <a:t>be recorded </a:t>
            </a:r>
            <a:r>
              <a:rPr lang="en-US" sz="2800" b="1" kern="0" dirty="0" smtClean="0">
                <a:solidFill>
                  <a:schemeClr val="accent1">
                    <a:lumMod val="50000"/>
                  </a:schemeClr>
                </a:solidFill>
                <a:latin typeface="+mn-lt"/>
                <a:cs typeface="+mn-cs"/>
              </a:rPr>
              <a:t>in order to </a:t>
            </a:r>
            <a:r>
              <a:rPr lang="en-US" sz="2800" b="1" kern="0" dirty="0" smtClean="0">
                <a:solidFill>
                  <a:srgbClr val="FF0000"/>
                </a:solidFill>
                <a:latin typeface="+mn-lt"/>
                <a:cs typeface="+mn-cs"/>
              </a:rPr>
              <a:t>capture all relevant information</a:t>
            </a:r>
            <a:r>
              <a:rPr lang="en-US" sz="2800" b="1" kern="0" dirty="0" smtClean="0">
                <a:solidFill>
                  <a:schemeClr val="accent1">
                    <a:lumMod val="50000"/>
                  </a:schemeClr>
                </a:solidFill>
                <a:latin typeface="+mn-lt"/>
                <a:cs typeface="+mn-cs"/>
              </a:rPr>
              <a:t> currently available for each identified risk.</a:t>
            </a:r>
          </a:p>
          <a:p>
            <a:pPr marL="342900" indent="-342900">
              <a:buFont typeface="Arial" pitchFamily="34" charset="0"/>
              <a:buChar char="•"/>
            </a:pPr>
            <a:r>
              <a:rPr lang="en-US" sz="2800" b="1" kern="0" dirty="0" smtClean="0">
                <a:solidFill>
                  <a:schemeClr val="accent1">
                    <a:lumMod val="50000"/>
                  </a:schemeClr>
                </a:solidFill>
                <a:latin typeface="+mn-lt"/>
                <a:cs typeface="+mn-cs"/>
              </a:rPr>
              <a:t>The main output from the </a:t>
            </a:r>
            <a:r>
              <a:rPr lang="en-US" sz="2800" b="1" kern="0" dirty="0" smtClean="0">
                <a:solidFill>
                  <a:srgbClr val="7030A0"/>
                </a:solidFill>
                <a:latin typeface="+mn-lt"/>
                <a:cs typeface="+mn-cs"/>
              </a:rPr>
              <a:t>Identify Risks </a:t>
            </a:r>
            <a:r>
              <a:rPr lang="en-US" sz="2800" b="1" kern="0" dirty="0" smtClean="0">
                <a:solidFill>
                  <a:schemeClr val="accent1">
                    <a:lumMod val="50000"/>
                  </a:schemeClr>
                </a:solidFill>
                <a:latin typeface="+mn-lt"/>
                <a:cs typeface="+mn-cs"/>
              </a:rPr>
              <a:t>process is the </a:t>
            </a:r>
            <a:r>
              <a:rPr lang="en-US" sz="2800" b="1" kern="0" dirty="0" smtClean="0">
                <a:solidFill>
                  <a:srgbClr val="C00000"/>
                </a:solidFill>
                <a:latin typeface="+mn-lt"/>
                <a:cs typeface="+mn-cs"/>
              </a:rPr>
              <a:t>risk register</a:t>
            </a:r>
            <a:r>
              <a:rPr lang="en-US" sz="2800" b="1" kern="0" dirty="0" smtClean="0">
                <a:solidFill>
                  <a:schemeClr val="accent1">
                    <a:lumMod val="50000"/>
                  </a:schemeClr>
                </a:solidFill>
                <a:latin typeface="+mn-lt"/>
                <a:cs typeface="+mn-cs"/>
              </a:rPr>
              <a:t>.</a:t>
            </a:r>
          </a:p>
          <a:p>
            <a:pPr marL="342900" indent="-342900">
              <a:buFont typeface="Arial" pitchFamily="34" charset="0"/>
              <a:buChar char="•"/>
            </a:pPr>
            <a:r>
              <a:rPr lang="en-US" sz="2800" b="1" kern="0" dirty="0" smtClean="0">
                <a:solidFill>
                  <a:schemeClr val="accent1">
                    <a:lumMod val="50000"/>
                  </a:schemeClr>
                </a:solidFill>
                <a:latin typeface="+mn-lt"/>
                <a:cs typeface="+mn-cs"/>
              </a:rPr>
              <a:t>This includes a </a:t>
            </a:r>
            <a:r>
              <a:rPr lang="en-US" sz="2800" b="1" kern="0" dirty="0" smtClean="0">
                <a:solidFill>
                  <a:srgbClr val="FF6600"/>
                </a:solidFill>
                <a:latin typeface="+mn-lt"/>
                <a:cs typeface="+mn-cs"/>
              </a:rPr>
              <a:t>properly structured risk description</a:t>
            </a:r>
            <a:r>
              <a:rPr lang="en-US" sz="2800" b="1" kern="0" dirty="0" smtClean="0">
                <a:solidFill>
                  <a:schemeClr val="accent1">
                    <a:lumMod val="50000"/>
                  </a:schemeClr>
                </a:solidFill>
                <a:latin typeface="+mn-lt"/>
                <a:cs typeface="+mn-cs"/>
              </a:rPr>
              <a:t> and the </a:t>
            </a:r>
            <a:r>
              <a:rPr lang="en-US" sz="2800" b="1" kern="0" dirty="0" smtClean="0">
                <a:solidFill>
                  <a:srgbClr val="FF6600"/>
                </a:solidFill>
                <a:latin typeface="+mn-lt"/>
                <a:cs typeface="+mn-cs"/>
              </a:rPr>
              <a:t>nominated risk owner </a:t>
            </a:r>
            <a:r>
              <a:rPr lang="en-US" sz="2800" b="1" kern="0" dirty="0" smtClean="0">
                <a:solidFill>
                  <a:schemeClr val="accent1">
                    <a:lumMod val="50000"/>
                  </a:schemeClr>
                </a:solidFill>
                <a:latin typeface="+mn-lt"/>
                <a:cs typeface="+mn-cs"/>
              </a:rPr>
              <a:t>for each risk, and may also include information on the </a:t>
            </a:r>
            <a:r>
              <a:rPr lang="en-US" sz="2800" b="1" kern="0" dirty="0" smtClean="0">
                <a:solidFill>
                  <a:srgbClr val="C00000"/>
                </a:solidFill>
                <a:latin typeface="+mn-lt"/>
                <a:cs typeface="+mn-cs"/>
              </a:rPr>
              <a:t>causes and effects of the risk register</a:t>
            </a:r>
            <a:r>
              <a:rPr lang="en-US" sz="2800" b="1" kern="0" dirty="0" smtClean="0">
                <a:solidFill>
                  <a:schemeClr val="accent1">
                    <a:lumMod val="50000"/>
                  </a:schemeClr>
                </a:solidFill>
                <a:latin typeface="+mn-lt"/>
                <a:cs typeface="+mn-cs"/>
              </a:rPr>
              <a:t>, </a:t>
            </a:r>
            <a:r>
              <a:rPr lang="en-US" sz="2800" b="1" kern="0" dirty="0" smtClean="0">
                <a:solidFill>
                  <a:srgbClr val="C00000"/>
                </a:solidFill>
                <a:latin typeface="+mn-lt"/>
                <a:cs typeface="+mn-cs"/>
              </a:rPr>
              <a:t>trigger conditions</a:t>
            </a:r>
            <a:r>
              <a:rPr lang="en-US" sz="2800" b="1" kern="0" dirty="0" smtClean="0">
                <a:solidFill>
                  <a:schemeClr val="accent1">
                    <a:lumMod val="50000"/>
                  </a:schemeClr>
                </a:solidFill>
                <a:latin typeface="+mn-lt"/>
                <a:cs typeface="+mn-cs"/>
              </a:rPr>
              <a:t>, and </a:t>
            </a:r>
            <a:r>
              <a:rPr lang="en-US" sz="2800" b="1" kern="0" dirty="0" smtClean="0">
                <a:solidFill>
                  <a:srgbClr val="C00000"/>
                </a:solidFill>
                <a:latin typeface="+mn-lt"/>
                <a:cs typeface="+mn-cs"/>
              </a:rPr>
              <a:t>preliminary responses</a:t>
            </a:r>
            <a:r>
              <a:rPr lang="en-US" sz="2800" b="1" kern="0" dirty="0" smtClean="0">
                <a:solidFill>
                  <a:schemeClr val="accent1">
                    <a:lumMod val="50000"/>
                  </a:schemeClr>
                </a:solidFill>
                <a:latin typeface="+mn-lt"/>
                <a:cs typeface="+mn-cs"/>
              </a:rPr>
              <a: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581191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2123658"/>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The Detailed Discussion</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Tree>
    <p:extLst>
      <p:ext uri="{BB962C8B-B14F-4D97-AF65-F5344CB8AC3E}">
        <p14:creationId xmlns:p14="http://schemas.microsoft.com/office/powerpoint/2010/main" val="386896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56701"/>
            <a:ext cx="9144000" cy="6168754"/>
          </a:xfrm>
          <a:prstGeom prst="rect">
            <a:avLst/>
          </a:prstGeom>
        </p:spPr>
      </p:pic>
    </p:spTree>
    <p:extLst>
      <p:ext uri="{BB962C8B-B14F-4D97-AF65-F5344CB8AC3E}">
        <p14:creationId xmlns:p14="http://schemas.microsoft.com/office/powerpoint/2010/main" val="2869419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2"/>
          <p:cNvSpPr txBox="1">
            <a:spLocks noChangeArrowheads="1"/>
          </p:cNvSpPr>
          <p:nvPr/>
        </p:nvSpPr>
        <p:spPr bwMode="auto">
          <a:xfrm>
            <a:off x="-381000" y="1395710"/>
            <a:ext cx="9677400" cy="5386090"/>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4400" b="1" dirty="0" smtClean="0">
                <a:solidFill>
                  <a:schemeClr val="tx2">
                    <a:lumMod val="75000"/>
                  </a:schemeClr>
                </a:solidFill>
              </a:rPr>
              <a:t>11.2</a:t>
            </a:r>
            <a:endParaRPr lang="en-US" sz="34400" b="1" dirty="0">
              <a:solidFill>
                <a:schemeClr val="tx2">
                  <a:lumMod val="75000"/>
                </a:schemeClr>
              </a:solidFill>
            </a:endParaRPr>
          </a:p>
        </p:txBody>
      </p:sp>
      <p:sp>
        <p:nvSpPr>
          <p:cNvPr id="25" name=" 3"/>
          <p:cNvSpPr/>
          <p:nvPr/>
        </p:nvSpPr>
        <p:spPr>
          <a:xfrm>
            <a:off x="0" y="2438400"/>
            <a:ext cx="9144000" cy="3848100"/>
          </a:xfrm>
          <a:prstGeom prst="swooshArrow">
            <a:avLst>
              <a:gd name="adj1" fmla="val 25000"/>
              <a:gd name="adj2" fmla="val 25000"/>
            </a:avLst>
          </a:prstGeom>
          <a:gradFill flip="none" rotWithShape="1">
            <a:gsLst>
              <a:gs pos="0">
                <a:schemeClr val="tx1">
                  <a:lumMod val="60000"/>
                  <a:lumOff val="4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path path="circle">
              <a:fillToRect l="100000" t="100000"/>
            </a:path>
            <a:tileRect r="-100000" b="-100000"/>
          </a:gradFill>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381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14300" indent="-114300">
              <a:spcAft>
                <a:spcPts val="0"/>
              </a:spcAft>
              <a:buFont typeface="Arial" pitchFamily="34" charset="0"/>
              <a:buChar char="•"/>
              <a:defRPr/>
            </a:pPr>
            <a:r>
              <a:rPr lang="en-US" dirty="0" smtClean="0">
                <a:solidFill>
                  <a:srgbClr val="020202"/>
                </a:solidFill>
                <a:latin typeface="Gill Sans MT Condensed" pitchFamily="34" charset="0"/>
              </a:rPr>
              <a:t>Risk Management Plan</a:t>
            </a:r>
          </a:p>
          <a:p>
            <a:pPr marL="114300" indent="-114300">
              <a:spcAft>
                <a:spcPts val="0"/>
              </a:spcAft>
              <a:buFont typeface="Arial" pitchFamily="34" charset="0"/>
              <a:buChar char="•"/>
              <a:defRPr/>
            </a:pPr>
            <a:r>
              <a:rPr lang="en-US" dirty="0" smtClean="0">
                <a:solidFill>
                  <a:srgbClr val="020202"/>
                </a:solidFill>
                <a:latin typeface="Gill Sans MT Condensed" pitchFamily="34" charset="0"/>
              </a:rPr>
              <a:t>Activity Cost Estimates</a:t>
            </a:r>
          </a:p>
          <a:p>
            <a:pPr marL="114300" indent="-114300">
              <a:spcAft>
                <a:spcPts val="0"/>
              </a:spcAft>
              <a:buFont typeface="Arial" pitchFamily="34" charset="0"/>
              <a:buChar char="•"/>
              <a:defRPr/>
            </a:pPr>
            <a:r>
              <a:rPr lang="en-US" dirty="0" smtClean="0">
                <a:solidFill>
                  <a:srgbClr val="020202"/>
                </a:solidFill>
                <a:latin typeface="Gill Sans MT Condensed" pitchFamily="34" charset="0"/>
              </a:rPr>
              <a:t>Activity Duration Estimates</a:t>
            </a:r>
          </a:p>
          <a:p>
            <a:pPr marL="114300" indent="-114300">
              <a:spcAft>
                <a:spcPts val="0"/>
              </a:spcAft>
              <a:buFont typeface="Arial" pitchFamily="34" charset="0"/>
              <a:buChar char="•"/>
              <a:defRPr/>
            </a:pPr>
            <a:r>
              <a:rPr lang="en-US" dirty="0" smtClean="0">
                <a:solidFill>
                  <a:srgbClr val="020202"/>
                </a:solidFill>
                <a:latin typeface="Gill Sans MT Condensed" pitchFamily="34" charset="0"/>
              </a:rPr>
              <a:t>Scope Baseline</a:t>
            </a:r>
          </a:p>
          <a:p>
            <a:pPr marL="114300" indent="-114300">
              <a:spcAft>
                <a:spcPts val="0"/>
              </a:spcAft>
              <a:buFont typeface="Arial" pitchFamily="34" charset="0"/>
              <a:buChar char="•"/>
              <a:defRPr/>
            </a:pPr>
            <a:r>
              <a:rPr lang="en-US" dirty="0" smtClean="0">
                <a:solidFill>
                  <a:srgbClr val="020202"/>
                </a:solidFill>
                <a:latin typeface="Gill Sans MT Condensed" pitchFamily="34" charset="0"/>
              </a:rPr>
              <a:t>Stakeholder Register</a:t>
            </a:r>
          </a:p>
          <a:p>
            <a:pPr marL="114300" indent="-114300">
              <a:spcAft>
                <a:spcPts val="0"/>
              </a:spcAft>
              <a:buFont typeface="Arial" pitchFamily="34" charset="0"/>
              <a:buChar char="•"/>
              <a:defRPr/>
            </a:pPr>
            <a:r>
              <a:rPr lang="en-US" dirty="0" smtClean="0">
                <a:solidFill>
                  <a:srgbClr val="020202"/>
                </a:solidFill>
                <a:latin typeface="Gill Sans MT Condensed" pitchFamily="34" charset="0"/>
              </a:rPr>
              <a:t>Cost Management Plan</a:t>
            </a:r>
          </a:p>
          <a:p>
            <a:pPr marL="114300" indent="-114300">
              <a:spcAft>
                <a:spcPts val="0"/>
              </a:spcAft>
              <a:buFont typeface="Arial" pitchFamily="34" charset="0"/>
              <a:buChar char="•"/>
              <a:defRPr/>
            </a:pPr>
            <a:r>
              <a:rPr lang="en-US" dirty="0" smtClean="0">
                <a:solidFill>
                  <a:srgbClr val="020202"/>
                </a:solidFill>
                <a:latin typeface="Gill Sans MT Condensed" pitchFamily="34" charset="0"/>
              </a:rPr>
              <a:t>Schedule Management Plan</a:t>
            </a:r>
          </a:p>
          <a:p>
            <a:pPr marL="114300" indent="-114300">
              <a:spcAft>
                <a:spcPts val="0"/>
              </a:spcAft>
              <a:buFont typeface="Arial" pitchFamily="34" charset="0"/>
              <a:buChar char="•"/>
              <a:defRPr/>
            </a:pPr>
            <a:r>
              <a:rPr lang="en-US" dirty="0" smtClean="0">
                <a:solidFill>
                  <a:srgbClr val="020202"/>
                </a:solidFill>
                <a:latin typeface="Gill Sans MT Condensed" pitchFamily="34" charset="0"/>
              </a:rPr>
              <a:t>Quality Management Plan</a:t>
            </a:r>
          </a:p>
          <a:p>
            <a:pPr marL="114300" indent="-114300">
              <a:spcAft>
                <a:spcPts val="0"/>
              </a:spcAft>
              <a:buFont typeface="Arial" pitchFamily="34" charset="0"/>
              <a:buChar char="•"/>
              <a:defRPr/>
            </a:pPr>
            <a:r>
              <a:rPr lang="en-US" dirty="0" smtClean="0">
                <a:solidFill>
                  <a:srgbClr val="020202"/>
                </a:solidFill>
                <a:latin typeface="Gill Sans MT Condensed" pitchFamily="34" charset="0"/>
              </a:rPr>
              <a:t>Project Documents</a:t>
            </a:r>
          </a:p>
          <a:p>
            <a:pPr marL="114300" indent="-114300">
              <a:spcAft>
                <a:spcPts val="0"/>
              </a:spcAft>
              <a:buFont typeface="Arial" pitchFamily="34" charset="0"/>
              <a:buChar char="•"/>
              <a:defRPr/>
            </a:pPr>
            <a:r>
              <a:rPr lang="en-US" dirty="0" smtClean="0">
                <a:solidFill>
                  <a:srgbClr val="020202"/>
                </a:solidFill>
                <a:latin typeface="Gill Sans MT Condensed" pitchFamily="34" charset="0"/>
              </a:rPr>
              <a:t>Enterprise Environmental Factors</a:t>
            </a:r>
          </a:p>
          <a:p>
            <a:pPr marL="114300" indent="-114300">
              <a:spcAft>
                <a:spcPts val="0"/>
              </a:spcAft>
              <a:buFont typeface="Arial" pitchFamily="34" charset="0"/>
              <a:buChar char="•"/>
              <a:defRPr/>
            </a:pPr>
            <a:r>
              <a:rPr lang="en-US" dirty="0" smtClean="0">
                <a:solidFill>
                  <a:srgbClr val="020202"/>
                </a:solidFill>
                <a:latin typeface="Gill Sans MT Condensed" pitchFamily="34" charset="0"/>
              </a:rPr>
              <a:t>Organizational Process Assets</a:t>
            </a:r>
          </a:p>
          <a:p>
            <a:pPr>
              <a:spcAft>
                <a:spcPts val="0"/>
              </a:spcAft>
              <a:defRPr/>
            </a:pPr>
            <a:r>
              <a:rPr lang="en-US" dirty="0" smtClean="0">
                <a:solidFill>
                  <a:srgbClr val="020202"/>
                </a:solidFill>
                <a:latin typeface="Gill Sans MT Condensed" pitchFamily="34" charset="0"/>
              </a:rPr>
              <a:t>____________</a:t>
            </a:r>
            <a:endParaRPr lang="en-US" dirty="0">
              <a:solidFill>
                <a:srgbClr val="020202"/>
              </a:solidFill>
              <a:latin typeface="Gill Sans MT Condensed" pitchFamily="34" charset="0"/>
            </a:endParaRPr>
          </a:p>
          <a:p>
            <a:pPr marL="114300" indent="-114300">
              <a:spcAft>
                <a:spcPts val="0"/>
              </a:spcAft>
              <a:buFont typeface="Arial" pitchFamily="34" charset="0"/>
              <a:buChar char="•"/>
              <a:defRPr/>
            </a:pPr>
            <a:endParaRPr lang="en-US" sz="1200" dirty="0">
              <a:solidFill>
                <a:schemeClr val="tx1">
                  <a:lumMod val="75000"/>
                </a:schemeClr>
              </a:solidFill>
              <a:latin typeface="Gill Sans MT" pitchFamily="34" charset="0"/>
            </a:endParaRPr>
          </a:p>
        </p:txBody>
      </p:sp>
      <p:sp>
        <p:nvSpPr>
          <p:cNvPr id="6" name="Rectangle 5"/>
          <p:cNvSpPr/>
          <p:nvPr/>
        </p:nvSpPr>
        <p:spPr>
          <a:xfrm>
            <a:off x="381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Inputs	</a:t>
            </a:r>
          </a:p>
        </p:txBody>
      </p:sp>
      <p:sp>
        <p:nvSpPr>
          <p:cNvPr id="8" name="TextBox 7"/>
          <p:cNvSpPr txBox="1"/>
          <p:nvPr/>
        </p:nvSpPr>
        <p:spPr>
          <a:xfrm>
            <a:off x="381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1</a:t>
            </a:r>
          </a:p>
        </p:txBody>
      </p:sp>
      <p:cxnSp>
        <p:nvCxnSpPr>
          <p:cNvPr id="10" name="Straight Connector 9"/>
          <p:cNvCxnSpPr/>
          <p:nvPr/>
        </p:nvCxnSpPr>
        <p:spPr>
          <a:xfrm rot="5400000">
            <a:off x="724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Tools and Techniques</a:t>
            </a:r>
          </a:p>
        </p:txBody>
      </p:sp>
      <p:sp>
        <p:nvSpPr>
          <p:cNvPr id="12" name="TextBox 11"/>
          <p:cNvSpPr txBox="1"/>
          <p:nvPr/>
        </p:nvSpPr>
        <p:spPr>
          <a:xfrm>
            <a:off x="3235325"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2</a:t>
            </a:r>
          </a:p>
        </p:txBody>
      </p:sp>
      <p:cxnSp>
        <p:nvCxnSpPr>
          <p:cNvPr id="13" name="Straight Connector 12"/>
          <p:cNvCxnSpPr/>
          <p:nvPr/>
        </p:nvCxnSpPr>
        <p:spPr>
          <a:xfrm rot="5400000">
            <a:off x="3579019"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Outputs</a:t>
            </a:r>
          </a:p>
        </p:txBody>
      </p:sp>
      <p:sp>
        <p:nvSpPr>
          <p:cNvPr id="16" name="TextBox 15"/>
          <p:cNvSpPr txBox="1"/>
          <p:nvPr/>
        </p:nvSpPr>
        <p:spPr>
          <a:xfrm>
            <a:off x="6096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3</a:t>
            </a:r>
          </a:p>
        </p:txBody>
      </p:sp>
      <p:cxnSp>
        <p:nvCxnSpPr>
          <p:cNvPr id="17" name="Straight Connector 16"/>
          <p:cNvCxnSpPr/>
          <p:nvPr/>
        </p:nvCxnSpPr>
        <p:spPr>
          <a:xfrm rot="5400000">
            <a:off x="6439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8695" name="TextBox 12"/>
          <p:cNvSpPr txBox="1">
            <a:spLocks noChangeArrowheads="1"/>
          </p:cNvSpPr>
          <p:nvPr/>
        </p:nvSpPr>
        <p:spPr bwMode="auto">
          <a:xfrm>
            <a:off x="76200" y="914400"/>
            <a:ext cx="1676400" cy="369332"/>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smtClean="0">
                <a:solidFill>
                  <a:schemeClr val="bg1"/>
                </a:solidFill>
              </a:rPr>
              <a:t>Process 11.2</a:t>
            </a:r>
            <a:endParaRPr lang="en-US" b="1" dirty="0">
              <a:solidFill>
                <a:schemeClr val="bg1"/>
              </a:solidFill>
            </a:endParaRPr>
          </a:p>
        </p:txBody>
      </p:sp>
      <p:sp>
        <p:nvSpPr>
          <p:cNvPr id="24" name="TextBox 23"/>
          <p:cNvSpPr txBox="1"/>
          <p:nvPr/>
        </p:nvSpPr>
        <p:spPr>
          <a:xfrm>
            <a:off x="1447800" y="228600"/>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Identify Risks</a:t>
            </a:r>
            <a:endParaRPr lang="en-US" sz="3600" dirty="0"/>
          </a:p>
        </p:txBody>
      </p:sp>
      <p:sp>
        <p:nvSpPr>
          <p:cNvPr id="14" name="Rectangle 13"/>
          <p:cNvSpPr/>
          <p:nvPr/>
        </p:nvSpPr>
        <p:spPr>
          <a:xfrm>
            <a:off x="6096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14300" indent="-114300">
              <a:spcBef>
                <a:spcPts val="0"/>
              </a:spcBef>
              <a:spcAft>
                <a:spcPts val="1200"/>
              </a:spcAft>
              <a:buFont typeface="Arial" pitchFamily="34" charset="0"/>
              <a:buChar char="•"/>
              <a:defRPr/>
            </a:pPr>
            <a:r>
              <a:rPr lang="en-US" sz="2000" dirty="0" smtClean="0">
                <a:solidFill>
                  <a:srgbClr val="020202"/>
                </a:solidFill>
                <a:latin typeface="Gill Sans MT Condensed" pitchFamily="34" charset="0"/>
              </a:rPr>
              <a:t>Risk Register</a:t>
            </a:r>
          </a:p>
          <a:p>
            <a:pPr>
              <a:spcBef>
                <a:spcPts val="0"/>
              </a:spcBef>
              <a:spcAft>
                <a:spcPts val="120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Bef>
                <a:spcPts val="0"/>
              </a:spcBef>
              <a:spcAft>
                <a:spcPts val="1200"/>
              </a:spcAft>
              <a:buFont typeface="Arial" pitchFamily="34" charset="0"/>
              <a:buChar char="•"/>
              <a:defRPr/>
            </a:pPr>
            <a:endParaRPr lang="en-US" sz="2000" dirty="0">
              <a:solidFill>
                <a:srgbClr val="020202"/>
              </a:solidFill>
              <a:latin typeface="Gill Sans MT Condensed" pitchFamily="34" charset="0"/>
            </a:endParaRPr>
          </a:p>
        </p:txBody>
      </p:sp>
      <p:sp>
        <p:nvSpPr>
          <p:cNvPr id="31" name="AutoShape 8"/>
          <p:cNvSpPr>
            <a:spLocks noChangeArrowheads="1"/>
          </p:cNvSpPr>
          <p:nvPr/>
        </p:nvSpPr>
        <p:spPr bwMode="gray">
          <a:xfrm>
            <a:off x="4267200" y="6283325"/>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11.6.</a:t>
            </a:r>
          </a:p>
          <a:p>
            <a:pPr algn="ctr" eaLnBrk="0" hangingPunct="0">
              <a:defRPr/>
            </a:pPr>
            <a:r>
              <a:rPr lang="en-US" sz="2000" b="1" dirty="0" smtClean="0">
                <a:solidFill>
                  <a:schemeClr val="bg1"/>
                </a:solidFill>
                <a:latin typeface="Arial" charset="0"/>
                <a:cs typeface="+mn-cs"/>
              </a:rPr>
              <a:t>PMBOK® Guide, 4</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grpSp>
        <p:nvGrpSpPr>
          <p:cNvPr id="2" name="Group 43"/>
          <p:cNvGrpSpPr/>
          <p:nvPr/>
        </p:nvGrpSpPr>
        <p:grpSpPr>
          <a:xfrm>
            <a:off x="0" y="-76200"/>
            <a:ext cx="990600" cy="1107996"/>
            <a:chOff x="0" y="-76200"/>
            <a:chExt cx="990600" cy="1107996"/>
          </a:xfrm>
        </p:grpSpPr>
        <p:sp>
          <p:nvSpPr>
            <p:cNvPr id="38" name="Oval 19"/>
            <p:cNvSpPr>
              <a:spLocks noChangeArrowheads="1"/>
            </p:cNvSpPr>
            <p:nvPr/>
          </p:nvSpPr>
          <p:spPr bwMode="gray">
            <a:xfrm>
              <a:off x="0" y="0"/>
              <a:ext cx="990600" cy="990600"/>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charset="0"/>
                <a:cs typeface="+mn-cs"/>
              </a:endParaRPr>
            </a:p>
          </p:txBody>
        </p:sp>
        <p:sp>
          <p:nvSpPr>
            <p:cNvPr id="39" name="Oval 20"/>
            <p:cNvSpPr>
              <a:spLocks noChangeArrowheads="1"/>
            </p:cNvSpPr>
            <p:nvPr/>
          </p:nvSpPr>
          <p:spPr bwMode="gray">
            <a:xfrm>
              <a:off x="0" y="0"/>
              <a:ext cx="990600" cy="990600"/>
            </a:xfrm>
            <a:prstGeom prst="ellipse">
              <a:avLst/>
            </a:prstGeom>
            <a:gradFill rotWithShape="1">
              <a:gsLst>
                <a:gs pos="0">
                  <a:srgbClr val="FF5050"/>
                </a:gs>
                <a:gs pos="100000">
                  <a:srgbClr val="FF6600"/>
                </a:gs>
              </a:gsLst>
              <a:lin ang="2700000" scaled="1"/>
            </a:gradFill>
            <a:ln w="38100" algn="ctr">
              <a:noFill/>
              <a:round/>
              <a:headEnd/>
              <a:tailEnd/>
            </a:ln>
            <a:effectLst/>
          </p:spPr>
          <p:txBody>
            <a:bodyPr wrap="none" anchor="ctr">
              <a:spAutoFit/>
            </a:bodyPr>
            <a:lstStyle/>
            <a:p>
              <a:pPr>
                <a:defRPr/>
              </a:pPr>
              <a:endParaRPr lang="en-US">
                <a:latin typeface="Arial" charset="0"/>
                <a:cs typeface="+mn-cs"/>
              </a:endParaRPr>
            </a:p>
          </p:txBody>
        </p:sp>
        <p:sp>
          <p:nvSpPr>
            <p:cNvPr id="40" name="Oval 21"/>
            <p:cNvSpPr>
              <a:spLocks noChangeArrowheads="1"/>
            </p:cNvSpPr>
            <p:nvPr/>
          </p:nvSpPr>
          <p:spPr bwMode="gray">
            <a:xfrm>
              <a:off x="64230" y="64230"/>
              <a:ext cx="861478" cy="861478"/>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charset="0"/>
                <a:cs typeface="+mn-cs"/>
              </a:endParaRPr>
            </a:p>
          </p:txBody>
        </p:sp>
        <p:sp>
          <p:nvSpPr>
            <p:cNvPr id="41" name="Oval 22"/>
            <p:cNvSpPr>
              <a:spLocks noChangeArrowheads="1"/>
            </p:cNvSpPr>
            <p:nvPr/>
          </p:nvSpPr>
          <p:spPr bwMode="gray">
            <a:xfrm>
              <a:off x="64230" y="64230"/>
              <a:ext cx="861478" cy="861478"/>
            </a:xfrm>
            <a:prstGeom prst="ellipse">
              <a:avLst/>
            </a:prstGeom>
            <a:gradFill rotWithShape="1">
              <a:gsLst>
                <a:gs pos="0">
                  <a:srgbClr val="FF6600"/>
                </a:gs>
                <a:gs pos="100000">
                  <a:srgbClr val="FF0000"/>
                </a:gs>
              </a:gsLst>
              <a:lin ang="2700000" scaled="1"/>
            </a:gradFill>
            <a:ln w="38100" algn="ctr">
              <a:noFill/>
              <a:round/>
              <a:headEnd/>
              <a:tailEnd/>
            </a:ln>
            <a:effectLst/>
          </p:spPr>
          <p:txBody>
            <a:bodyPr anchor="ctr">
              <a:spAutoFit/>
            </a:bodyPr>
            <a:lstStyle/>
            <a:p>
              <a:pPr>
                <a:defRPr/>
              </a:pPr>
              <a:endParaRPr lang="en-US">
                <a:latin typeface="Arial" charset="0"/>
                <a:cs typeface="+mn-cs"/>
              </a:endParaRPr>
            </a:p>
          </p:txBody>
        </p:sp>
        <p:sp>
          <p:nvSpPr>
            <p:cNvPr id="42" name="Oval 23"/>
            <p:cNvSpPr>
              <a:spLocks noChangeArrowheads="1"/>
            </p:cNvSpPr>
            <p:nvPr/>
          </p:nvSpPr>
          <p:spPr bwMode="gray">
            <a:xfrm>
              <a:off x="107933" y="107933"/>
              <a:ext cx="774072" cy="774072"/>
            </a:xfrm>
            <a:prstGeom prst="ellipse">
              <a:avLst/>
            </a:prstGeom>
            <a:gradFill rotWithShape="1">
              <a:gsLst>
                <a:gs pos="0">
                  <a:srgbClr val="FF0000"/>
                </a:gs>
                <a:gs pos="100000">
                  <a:srgbClr val="FF6600"/>
                </a:gs>
              </a:gsLst>
              <a:lin ang="5400000" scaled="1"/>
            </a:gradFill>
            <a:ln w="38100" algn="ctr">
              <a:noFill/>
              <a:round/>
              <a:headEnd/>
              <a:tailEnd/>
            </a:ln>
            <a:effectLst/>
          </p:spPr>
          <p:txBody>
            <a:bodyPr anchor="ctr">
              <a:spAutoFit/>
            </a:bodyPr>
            <a:lstStyle/>
            <a:p>
              <a:pPr>
                <a:defRPr/>
              </a:pPr>
              <a:endParaRPr lang="en-US">
                <a:latin typeface="Arial" charset="0"/>
                <a:cs typeface="+mn-cs"/>
              </a:endParaRPr>
            </a:p>
          </p:txBody>
        </p:sp>
        <p:sp>
          <p:nvSpPr>
            <p:cNvPr id="32" name="TextBox 12"/>
            <p:cNvSpPr txBox="1">
              <a:spLocks noChangeArrowheads="1"/>
            </p:cNvSpPr>
            <p:nvPr/>
          </p:nvSpPr>
          <p:spPr bwMode="auto">
            <a:xfrm>
              <a:off x="164276" y="-76200"/>
              <a:ext cx="554182" cy="1107996"/>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600" b="1" dirty="0">
                  <a:solidFill>
                    <a:srgbClr val="FFCC00"/>
                  </a:solidFill>
                </a:rPr>
                <a:t>8</a:t>
              </a:r>
            </a:p>
          </p:txBody>
        </p:sp>
        <p:sp>
          <p:nvSpPr>
            <p:cNvPr id="43" name="Rectangle 35"/>
            <p:cNvSpPr>
              <a:spLocks noChangeArrowheads="1"/>
            </p:cNvSpPr>
            <p:nvPr/>
          </p:nvSpPr>
          <p:spPr bwMode="gray">
            <a:xfrm>
              <a:off x="152400" y="304800"/>
              <a:ext cx="685800" cy="369332"/>
            </a:xfrm>
            <a:prstGeom prst="rect">
              <a:avLst/>
            </a:prstGeom>
            <a:extLst/>
          </p:spPr>
          <p:txBody>
            <a:bodyPr wrap="square">
              <a:spAutoFit/>
            </a:bodyPr>
            <a:lstStyle/>
            <a:p>
              <a:r>
                <a:rPr lang="en-US" dirty="0" smtClean="0">
                  <a:solidFill>
                    <a:schemeClr val="bg1"/>
                  </a:solidFill>
                </a:rPr>
                <a:t>Risk</a:t>
              </a:r>
              <a:endParaRPr lang="en-US" dirty="0">
                <a:solidFill>
                  <a:schemeClr val="bg1"/>
                </a:solidFill>
              </a:endParaRPr>
            </a:p>
          </p:txBody>
        </p:sp>
      </p:grpSp>
      <p:grpSp>
        <p:nvGrpSpPr>
          <p:cNvPr id="3" name="Group 49"/>
          <p:cNvGrpSpPr/>
          <p:nvPr/>
        </p:nvGrpSpPr>
        <p:grpSpPr>
          <a:xfrm>
            <a:off x="1066800" y="-76200"/>
            <a:ext cx="1008145" cy="1107996"/>
            <a:chOff x="1066800" y="-76200"/>
            <a:chExt cx="1008145" cy="1107996"/>
          </a:xfrm>
        </p:grpSpPr>
        <p:sp>
          <p:nvSpPr>
            <p:cNvPr id="51" name="Oval 7"/>
            <p:cNvSpPr>
              <a:spLocks noChangeArrowheads="1"/>
            </p:cNvSpPr>
            <p:nvPr/>
          </p:nvSpPr>
          <p:spPr bwMode="gray">
            <a:xfrm>
              <a:off x="1066800" y="1"/>
              <a:ext cx="990600" cy="990600"/>
            </a:xfrm>
            <a:prstGeom prst="ellipse">
              <a:avLst/>
            </a:prstGeom>
            <a:gradFill rotWithShape="1">
              <a:gsLst>
                <a:gs pos="0">
                  <a:schemeClr val="tx1"/>
                </a:gs>
                <a:gs pos="100000">
                  <a:schemeClr val="tx1">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en-US">
                <a:solidFill>
                  <a:schemeClr val="bg1"/>
                </a:solidFill>
                <a:latin typeface="Arial" charset="0"/>
                <a:cs typeface="+mn-cs"/>
              </a:endParaRPr>
            </a:p>
          </p:txBody>
        </p:sp>
        <p:sp>
          <p:nvSpPr>
            <p:cNvPr id="52" name="TextBox 12"/>
            <p:cNvSpPr txBox="1">
              <a:spLocks noChangeArrowheads="1"/>
            </p:cNvSpPr>
            <p:nvPr/>
          </p:nvSpPr>
          <p:spPr bwMode="auto">
            <a:xfrm>
              <a:off x="1262742" y="-76200"/>
              <a:ext cx="609600" cy="1107996"/>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600" b="1" dirty="0" smtClean="0">
                  <a:solidFill>
                    <a:schemeClr val="tx1">
                      <a:lumMod val="60000"/>
                      <a:lumOff val="40000"/>
                    </a:schemeClr>
                  </a:solidFill>
                </a:rPr>
                <a:t>2</a:t>
              </a:r>
              <a:endParaRPr lang="en-US" sz="6600" b="1" dirty="0">
                <a:solidFill>
                  <a:schemeClr val="tx1">
                    <a:lumMod val="60000"/>
                    <a:lumOff val="40000"/>
                  </a:schemeClr>
                </a:solidFill>
              </a:endParaRPr>
            </a:p>
          </p:txBody>
        </p:sp>
        <p:sp>
          <p:nvSpPr>
            <p:cNvPr id="53" name="Text Box 21"/>
            <p:cNvSpPr txBox="1">
              <a:spLocks noChangeArrowheads="1"/>
            </p:cNvSpPr>
            <p:nvPr/>
          </p:nvSpPr>
          <p:spPr bwMode="gray">
            <a:xfrm>
              <a:off x="1095190" y="304799"/>
              <a:ext cx="979755" cy="338554"/>
            </a:xfrm>
            <a:prstGeom prst="rect">
              <a:avLst/>
            </a:prstGeom>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smtClean="0">
                  <a:solidFill>
                    <a:schemeClr val="bg1"/>
                  </a:solidFill>
                </a:rPr>
                <a:t>Planning</a:t>
              </a:r>
              <a:endParaRPr lang="en-US" sz="1600" dirty="0">
                <a:solidFill>
                  <a:schemeClr val="bg1"/>
                </a:solidFill>
              </a:endParaRPr>
            </a:p>
          </p:txBody>
        </p:sp>
      </p:grpSp>
      <p:sp>
        <p:nvSpPr>
          <p:cNvPr id="18" name="Rectangle 17"/>
          <p:cNvSpPr/>
          <p:nvPr/>
        </p:nvSpPr>
        <p:spPr>
          <a:xfrm>
            <a:off x="3200400" y="2438400"/>
            <a:ext cx="2701925"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Documentation Reviews</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Information Gathering Techniques</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Checklist Analysis</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Assumptions Analysis</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Diagramming Techniques</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SWOT Analysis</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Expert Judgment</a:t>
            </a:r>
          </a:p>
          <a:p>
            <a:pPr>
              <a:spcAft>
                <a:spcPts val="600"/>
              </a:spcAft>
              <a:defRPr/>
            </a:pPr>
            <a:r>
              <a:rPr lang="en-US" sz="2000" dirty="0" smtClean="0">
                <a:solidFill>
                  <a:srgbClr val="020202"/>
                </a:solidFill>
                <a:latin typeface="Gill Sans MT Condensed" pitchFamily="34" charset="0"/>
              </a:rPr>
              <a:t>___________</a:t>
            </a:r>
            <a:endParaRPr lang="en-US" sz="2000" dirty="0">
              <a:solidFill>
                <a:srgbClr val="020202"/>
              </a:solidFill>
              <a:latin typeface="Gill Sans MT Condensed" pitchFamily="34" charset="0"/>
            </a:endParaRPr>
          </a:p>
        </p:txBody>
      </p:sp>
      <p:sp>
        <p:nvSpPr>
          <p:cNvPr id="34" name="Rectangle 33"/>
          <p:cNvSpPr/>
          <p:nvPr/>
        </p:nvSpPr>
        <p:spPr>
          <a:xfrm>
            <a:off x="1600200" y="972979"/>
            <a:ext cx="7620000" cy="430887"/>
          </a:xfrm>
          <a:prstGeom prst="rect">
            <a:avLst/>
          </a:prstGeom>
          <a:noFill/>
        </p:spPr>
        <p:txBody>
          <a:bodyPr wrap="square" lIns="91440" tIns="45720" rIns="91440" bIns="45720">
            <a:spAutoFit/>
          </a:bodyPr>
          <a:lstStyle/>
          <a:p>
            <a:pPr algn="ctr"/>
            <a:r>
              <a:rPr lang="en-US" sz="11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Process of determining which risks may affect the project and documenting their characteristics.</a:t>
            </a:r>
            <a:endParaRPr lang="en-US" sz="11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1651257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style.rotation</p:attrName>
                                        </p:attrNameLst>
                                      </p:cBhvr>
                                      <p:tavLst>
                                        <p:tav tm="0">
                                          <p:val>
                                            <p:fltVal val="720"/>
                                          </p:val>
                                        </p:tav>
                                        <p:tav tm="100000">
                                          <p:val>
                                            <p:fltVal val="0"/>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style.rotation</p:attrName>
                                        </p:attrNameLst>
                                      </p:cBhvr>
                                      <p:tavLst>
                                        <p:tav tm="0">
                                          <p:val>
                                            <p:fltVal val="720"/>
                                          </p:val>
                                        </p:tav>
                                        <p:tav tm="100000">
                                          <p:val>
                                            <p:fltVal val="0"/>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ppt_w</p:attrName>
                                        </p:attrNameLst>
                                      </p:cBhvr>
                                      <p:tavLst>
                                        <p:tav tm="0">
                                          <p:val>
                                            <p:fltVal val="0"/>
                                          </p:val>
                                        </p:tav>
                                        <p:tav tm="100000">
                                          <p:val>
                                            <p:strVal val="#ppt_w"/>
                                          </p:val>
                                        </p:tav>
                                      </p:tavLst>
                                    </p:anim>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nodeType="afterGroup">
                            <p:stCondLst>
                              <p:cond delay="1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nodeType="afterGroup">
                            <p:stCondLst>
                              <p:cond delay="1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2000"/>
                            </p:stCondLst>
                            <p:childTnLst>
                              <p:par>
                                <p:cTn id="36" presetID="53"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childTnLst>
                          </p:cTn>
                        </p:par>
                        <p:par>
                          <p:cTn id="41" fill="hold">
                            <p:stCondLst>
                              <p:cond delay="2500"/>
                            </p:stCondLst>
                            <p:childTnLst>
                              <p:par>
                                <p:cTn id="42" presetID="31" presetClass="entr" presetSubtype="0" fill="hold" nodeType="afterEffect">
                                  <p:stCondLst>
                                    <p:cond delay="0"/>
                                  </p:stCondLst>
                                  <p:iterate type="lt">
                                    <p:tmPct val="5000"/>
                                  </p:iterate>
                                  <p:childTnLst>
                                    <p:set>
                                      <p:cBhvr>
                                        <p:cTn id="43" dur="1" fill="hold">
                                          <p:stCondLst>
                                            <p:cond delay="0"/>
                                          </p:stCondLst>
                                        </p:cTn>
                                        <p:tgtEl>
                                          <p:spTgt spid="25"/>
                                        </p:tgtEl>
                                        <p:attrNameLst>
                                          <p:attrName>style.visibility</p:attrName>
                                        </p:attrNameLst>
                                      </p:cBhvr>
                                      <p:to>
                                        <p:strVal val="visible"/>
                                      </p:to>
                                    </p:set>
                                    <p:anim calcmode="lin" valueType="num">
                                      <p:cBhvr>
                                        <p:cTn id="44" dur="1000" fill="hold"/>
                                        <p:tgtEl>
                                          <p:spTgt spid="25"/>
                                        </p:tgtEl>
                                        <p:attrNameLst>
                                          <p:attrName>ppt_w</p:attrName>
                                        </p:attrNameLst>
                                      </p:cBhvr>
                                      <p:tavLst>
                                        <p:tav tm="0">
                                          <p:val>
                                            <p:fltVal val="0"/>
                                          </p:val>
                                        </p:tav>
                                        <p:tav tm="100000">
                                          <p:val>
                                            <p:strVal val="#ppt_w"/>
                                          </p:val>
                                        </p:tav>
                                      </p:tavLst>
                                    </p:anim>
                                    <p:anim calcmode="lin" valueType="num">
                                      <p:cBhvr>
                                        <p:cTn id="45" dur="1000" fill="hold"/>
                                        <p:tgtEl>
                                          <p:spTgt spid="25"/>
                                        </p:tgtEl>
                                        <p:attrNameLst>
                                          <p:attrName>ppt_h</p:attrName>
                                        </p:attrNameLst>
                                      </p:cBhvr>
                                      <p:tavLst>
                                        <p:tav tm="0">
                                          <p:val>
                                            <p:fltVal val="0"/>
                                          </p:val>
                                        </p:tav>
                                        <p:tav tm="100000">
                                          <p:val>
                                            <p:strVal val="#ppt_h"/>
                                          </p:val>
                                        </p:tav>
                                      </p:tavLst>
                                    </p:anim>
                                    <p:anim calcmode="lin" valueType="num">
                                      <p:cBhvr>
                                        <p:cTn id="46" dur="1000" fill="hold"/>
                                        <p:tgtEl>
                                          <p:spTgt spid="25"/>
                                        </p:tgtEl>
                                        <p:attrNameLst>
                                          <p:attrName>style.rotation</p:attrName>
                                        </p:attrNameLst>
                                      </p:cBhvr>
                                      <p:tavLst>
                                        <p:tav tm="0">
                                          <p:val>
                                            <p:fltVal val="90"/>
                                          </p:val>
                                        </p:tav>
                                        <p:tav tm="100000">
                                          <p:val>
                                            <p:fltVal val="0"/>
                                          </p:val>
                                        </p:tav>
                                      </p:tavLst>
                                    </p:anim>
                                    <p:animEffect transition="in" filter="fade">
                                      <p:cBhvr>
                                        <p:cTn id="47" dur="1000"/>
                                        <p:tgtEl>
                                          <p:spTgt spid="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0">
                                            <p:bg/>
                                          </p:spTgt>
                                        </p:tgtEl>
                                        <p:attrNameLst>
                                          <p:attrName>style.visibility</p:attrName>
                                        </p:attrNameLst>
                                      </p:cBhvr>
                                      <p:to>
                                        <p:strVal val="visible"/>
                                      </p:to>
                                    </p:set>
                                    <p:anim calcmode="lin" valueType="num">
                                      <p:cBhvr additive="base">
                                        <p:cTn id="52"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53" dur="500" fill="hold"/>
                                        <p:tgtEl>
                                          <p:spTgt spid="20">
                                            <p:bg/>
                                          </p:spTgt>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20">
                                            <p:txEl>
                                              <p:pRg st="0" end="0"/>
                                            </p:txEl>
                                          </p:spTgt>
                                        </p:tgtEl>
                                        <p:attrNameLst>
                                          <p:attrName>style.visibility</p:attrName>
                                        </p:attrNameLst>
                                      </p:cBhvr>
                                      <p:to>
                                        <p:strVal val="visible"/>
                                      </p:to>
                                    </p:set>
                                    <p:animEffect transition="in" filter="fade">
                                      <p:cBhvr>
                                        <p:cTn id="57" dur="1000"/>
                                        <p:tgtEl>
                                          <p:spTgt spid="20">
                                            <p:txEl>
                                              <p:pRg st="0" end="0"/>
                                            </p:txEl>
                                          </p:spTgt>
                                        </p:tgtEl>
                                      </p:cBhvr>
                                    </p:animEffect>
                                    <p:anim calcmode="lin" valueType="num">
                                      <p:cBhvr>
                                        <p:cTn id="5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42" presetClass="entr" presetSubtype="0" fill="hold" grpId="0" nodeType="afterEffect">
                                  <p:stCondLst>
                                    <p:cond delay="0"/>
                                  </p:stCondLst>
                                  <p:childTnLst>
                                    <p:set>
                                      <p:cBhvr>
                                        <p:cTn id="62" dur="1" fill="hold">
                                          <p:stCondLst>
                                            <p:cond delay="0"/>
                                          </p:stCondLst>
                                        </p:cTn>
                                        <p:tgtEl>
                                          <p:spTgt spid="20">
                                            <p:txEl>
                                              <p:pRg st="1" end="1"/>
                                            </p:txEl>
                                          </p:spTgt>
                                        </p:tgtEl>
                                        <p:attrNameLst>
                                          <p:attrName>style.visibility</p:attrName>
                                        </p:attrNameLst>
                                      </p:cBhvr>
                                      <p:to>
                                        <p:strVal val="visible"/>
                                      </p:to>
                                    </p:set>
                                    <p:animEffect transition="in" filter="fade">
                                      <p:cBhvr>
                                        <p:cTn id="63" dur="1000"/>
                                        <p:tgtEl>
                                          <p:spTgt spid="20">
                                            <p:txEl>
                                              <p:pRg st="1" end="1"/>
                                            </p:txEl>
                                          </p:spTgt>
                                        </p:tgtEl>
                                      </p:cBhvr>
                                    </p:animEffect>
                                    <p:anim calcmode="lin" valueType="num">
                                      <p:cBhvr>
                                        <p:cTn id="64"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2" presetClass="entr" presetSubtype="0" fill="hold" grpId="0" nodeType="afterEffect">
                                  <p:stCondLst>
                                    <p:cond delay="0"/>
                                  </p:stCondLst>
                                  <p:childTnLst>
                                    <p:set>
                                      <p:cBhvr>
                                        <p:cTn id="68" dur="1" fill="hold">
                                          <p:stCondLst>
                                            <p:cond delay="0"/>
                                          </p:stCondLst>
                                        </p:cTn>
                                        <p:tgtEl>
                                          <p:spTgt spid="20">
                                            <p:txEl>
                                              <p:pRg st="2" end="2"/>
                                            </p:txEl>
                                          </p:spTgt>
                                        </p:tgtEl>
                                        <p:attrNameLst>
                                          <p:attrName>style.visibility</p:attrName>
                                        </p:attrNameLst>
                                      </p:cBhvr>
                                      <p:to>
                                        <p:strVal val="visible"/>
                                      </p:to>
                                    </p:set>
                                    <p:animEffect transition="in" filter="fade">
                                      <p:cBhvr>
                                        <p:cTn id="69" dur="1000"/>
                                        <p:tgtEl>
                                          <p:spTgt spid="20">
                                            <p:txEl>
                                              <p:pRg st="2" end="2"/>
                                            </p:txEl>
                                          </p:spTgt>
                                        </p:tgtEl>
                                      </p:cBhvr>
                                    </p:animEffect>
                                    <p:anim calcmode="lin" valueType="num">
                                      <p:cBhvr>
                                        <p:cTn id="70"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3500"/>
                            </p:stCondLst>
                            <p:childTnLst>
                              <p:par>
                                <p:cTn id="73" presetID="42" presetClass="entr" presetSubtype="0" fill="hold" grpId="0" nodeType="afterEffect">
                                  <p:stCondLst>
                                    <p:cond delay="0"/>
                                  </p:stCondLst>
                                  <p:childTnLst>
                                    <p:set>
                                      <p:cBhvr>
                                        <p:cTn id="74" dur="1" fill="hold">
                                          <p:stCondLst>
                                            <p:cond delay="0"/>
                                          </p:stCondLst>
                                        </p:cTn>
                                        <p:tgtEl>
                                          <p:spTgt spid="20">
                                            <p:txEl>
                                              <p:pRg st="3" end="3"/>
                                            </p:txEl>
                                          </p:spTgt>
                                        </p:tgtEl>
                                        <p:attrNameLst>
                                          <p:attrName>style.visibility</p:attrName>
                                        </p:attrNameLst>
                                      </p:cBhvr>
                                      <p:to>
                                        <p:strVal val="visible"/>
                                      </p:to>
                                    </p:set>
                                    <p:animEffect transition="in" filter="fade">
                                      <p:cBhvr>
                                        <p:cTn id="75" dur="1000"/>
                                        <p:tgtEl>
                                          <p:spTgt spid="20">
                                            <p:txEl>
                                              <p:pRg st="3" end="3"/>
                                            </p:txEl>
                                          </p:spTgt>
                                        </p:tgtEl>
                                      </p:cBhvr>
                                    </p:animEffect>
                                    <p:anim calcmode="lin" valueType="num">
                                      <p:cBhvr>
                                        <p:cTn id="76"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77"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78" fill="hold">
                            <p:stCondLst>
                              <p:cond delay="4500"/>
                            </p:stCondLst>
                            <p:childTnLst>
                              <p:par>
                                <p:cTn id="79" presetID="42" presetClass="entr" presetSubtype="0" fill="hold" grpId="0" nodeType="afterEffect">
                                  <p:stCondLst>
                                    <p:cond delay="0"/>
                                  </p:stCondLst>
                                  <p:childTnLst>
                                    <p:set>
                                      <p:cBhvr>
                                        <p:cTn id="80" dur="1" fill="hold">
                                          <p:stCondLst>
                                            <p:cond delay="0"/>
                                          </p:stCondLst>
                                        </p:cTn>
                                        <p:tgtEl>
                                          <p:spTgt spid="20">
                                            <p:txEl>
                                              <p:pRg st="4" end="4"/>
                                            </p:txEl>
                                          </p:spTgt>
                                        </p:tgtEl>
                                        <p:attrNameLst>
                                          <p:attrName>style.visibility</p:attrName>
                                        </p:attrNameLst>
                                      </p:cBhvr>
                                      <p:to>
                                        <p:strVal val="visible"/>
                                      </p:to>
                                    </p:set>
                                    <p:animEffect transition="in" filter="fade">
                                      <p:cBhvr>
                                        <p:cTn id="81" dur="1000"/>
                                        <p:tgtEl>
                                          <p:spTgt spid="20">
                                            <p:txEl>
                                              <p:pRg st="4" end="4"/>
                                            </p:txEl>
                                          </p:spTgt>
                                        </p:tgtEl>
                                      </p:cBhvr>
                                    </p:animEffect>
                                    <p:anim calcmode="lin" valueType="num">
                                      <p:cBhvr>
                                        <p:cTn id="82"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83"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20">
                                            <p:txEl>
                                              <p:pRg st="5" end="5"/>
                                            </p:txEl>
                                          </p:spTgt>
                                        </p:tgtEl>
                                        <p:attrNameLst>
                                          <p:attrName>style.visibility</p:attrName>
                                        </p:attrNameLst>
                                      </p:cBhvr>
                                      <p:to>
                                        <p:strVal val="visible"/>
                                      </p:to>
                                    </p:set>
                                    <p:animEffect transition="in" filter="fade">
                                      <p:cBhvr>
                                        <p:cTn id="87" dur="1000"/>
                                        <p:tgtEl>
                                          <p:spTgt spid="20">
                                            <p:txEl>
                                              <p:pRg st="5" end="5"/>
                                            </p:txEl>
                                          </p:spTgt>
                                        </p:tgtEl>
                                      </p:cBhvr>
                                    </p:animEffect>
                                    <p:anim calcmode="lin" valueType="num">
                                      <p:cBhvr>
                                        <p:cTn id="88"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42" presetClass="entr" presetSubtype="0" fill="hold" grpId="0" nodeType="afterEffect">
                                  <p:stCondLst>
                                    <p:cond delay="0"/>
                                  </p:stCondLst>
                                  <p:childTnLst>
                                    <p:set>
                                      <p:cBhvr>
                                        <p:cTn id="92" dur="1" fill="hold">
                                          <p:stCondLst>
                                            <p:cond delay="0"/>
                                          </p:stCondLst>
                                        </p:cTn>
                                        <p:tgtEl>
                                          <p:spTgt spid="20">
                                            <p:txEl>
                                              <p:pRg st="6" end="6"/>
                                            </p:txEl>
                                          </p:spTgt>
                                        </p:tgtEl>
                                        <p:attrNameLst>
                                          <p:attrName>style.visibility</p:attrName>
                                        </p:attrNameLst>
                                      </p:cBhvr>
                                      <p:to>
                                        <p:strVal val="visible"/>
                                      </p:to>
                                    </p:set>
                                    <p:animEffect transition="in" filter="fade">
                                      <p:cBhvr>
                                        <p:cTn id="93" dur="1000"/>
                                        <p:tgtEl>
                                          <p:spTgt spid="20">
                                            <p:txEl>
                                              <p:pRg st="6" end="6"/>
                                            </p:txEl>
                                          </p:spTgt>
                                        </p:tgtEl>
                                      </p:cBhvr>
                                    </p:animEffect>
                                    <p:anim calcmode="lin" valueType="num">
                                      <p:cBhvr>
                                        <p:cTn id="94"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95"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20">
                                            <p:txEl>
                                              <p:pRg st="7" end="7"/>
                                            </p:txEl>
                                          </p:spTgt>
                                        </p:tgtEl>
                                        <p:attrNameLst>
                                          <p:attrName>style.visibility</p:attrName>
                                        </p:attrNameLst>
                                      </p:cBhvr>
                                      <p:to>
                                        <p:strVal val="visible"/>
                                      </p:to>
                                    </p:set>
                                    <p:animEffect transition="in" filter="fade">
                                      <p:cBhvr>
                                        <p:cTn id="99" dur="1000"/>
                                        <p:tgtEl>
                                          <p:spTgt spid="20">
                                            <p:txEl>
                                              <p:pRg st="7" end="7"/>
                                            </p:txEl>
                                          </p:spTgt>
                                        </p:tgtEl>
                                      </p:cBhvr>
                                    </p:animEffect>
                                    <p:anim calcmode="lin" valueType="num">
                                      <p:cBhvr>
                                        <p:cTn id="100"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101" dur="10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500"/>
                            </p:stCondLst>
                            <p:childTnLst>
                              <p:par>
                                <p:cTn id="103" presetID="42" presetClass="entr" presetSubtype="0" fill="hold" grpId="0" nodeType="afterEffect">
                                  <p:stCondLst>
                                    <p:cond delay="0"/>
                                  </p:stCondLst>
                                  <p:childTnLst>
                                    <p:set>
                                      <p:cBhvr>
                                        <p:cTn id="104" dur="1" fill="hold">
                                          <p:stCondLst>
                                            <p:cond delay="0"/>
                                          </p:stCondLst>
                                        </p:cTn>
                                        <p:tgtEl>
                                          <p:spTgt spid="20">
                                            <p:txEl>
                                              <p:pRg st="8" end="8"/>
                                            </p:txEl>
                                          </p:spTgt>
                                        </p:tgtEl>
                                        <p:attrNameLst>
                                          <p:attrName>style.visibility</p:attrName>
                                        </p:attrNameLst>
                                      </p:cBhvr>
                                      <p:to>
                                        <p:strVal val="visible"/>
                                      </p:to>
                                    </p:set>
                                    <p:animEffect transition="in" filter="fade">
                                      <p:cBhvr>
                                        <p:cTn id="105" dur="1000"/>
                                        <p:tgtEl>
                                          <p:spTgt spid="20">
                                            <p:txEl>
                                              <p:pRg st="8" end="8"/>
                                            </p:txEl>
                                          </p:spTgt>
                                        </p:tgtEl>
                                      </p:cBhvr>
                                    </p:animEffect>
                                    <p:anim calcmode="lin" valueType="num">
                                      <p:cBhvr>
                                        <p:cTn id="106" dur="1000" fill="hold"/>
                                        <p:tgtEl>
                                          <p:spTgt spid="20">
                                            <p:txEl>
                                              <p:pRg st="8" end="8"/>
                                            </p:txEl>
                                          </p:spTgt>
                                        </p:tgtEl>
                                        <p:attrNameLst>
                                          <p:attrName>ppt_x</p:attrName>
                                        </p:attrNameLst>
                                      </p:cBhvr>
                                      <p:tavLst>
                                        <p:tav tm="0">
                                          <p:val>
                                            <p:strVal val="#ppt_x"/>
                                          </p:val>
                                        </p:tav>
                                        <p:tav tm="100000">
                                          <p:val>
                                            <p:strVal val="#ppt_x"/>
                                          </p:val>
                                        </p:tav>
                                      </p:tavLst>
                                    </p:anim>
                                    <p:anim calcmode="lin" valueType="num">
                                      <p:cBhvr>
                                        <p:cTn id="107" dur="1000" fill="hold"/>
                                        <p:tgtEl>
                                          <p:spTgt spid="20">
                                            <p:txEl>
                                              <p:pRg st="8" end="8"/>
                                            </p:txEl>
                                          </p:spTgt>
                                        </p:tgtEl>
                                        <p:attrNameLst>
                                          <p:attrName>ppt_y</p:attrName>
                                        </p:attrNameLst>
                                      </p:cBhvr>
                                      <p:tavLst>
                                        <p:tav tm="0">
                                          <p:val>
                                            <p:strVal val="#ppt_y+.1"/>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20">
                                            <p:txEl>
                                              <p:pRg st="9" end="9"/>
                                            </p:txEl>
                                          </p:spTgt>
                                        </p:tgtEl>
                                        <p:attrNameLst>
                                          <p:attrName>style.visibility</p:attrName>
                                        </p:attrNameLst>
                                      </p:cBhvr>
                                      <p:to>
                                        <p:strVal val="visible"/>
                                      </p:to>
                                    </p:set>
                                    <p:animEffect transition="in" filter="fade">
                                      <p:cBhvr>
                                        <p:cTn id="111" dur="1000"/>
                                        <p:tgtEl>
                                          <p:spTgt spid="20">
                                            <p:txEl>
                                              <p:pRg st="9" end="9"/>
                                            </p:txEl>
                                          </p:spTgt>
                                        </p:tgtEl>
                                      </p:cBhvr>
                                    </p:animEffect>
                                    <p:anim calcmode="lin" valueType="num">
                                      <p:cBhvr>
                                        <p:cTn id="112" dur="10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113" dur="10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20">
                                            <p:txEl>
                                              <p:pRg st="10" end="10"/>
                                            </p:txEl>
                                          </p:spTgt>
                                        </p:tgtEl>
                                        <p:attrNameLst>
                                          <p:attrName>style.visibility</p:attrName>
                                        </p:attrNameLst>
                                      </p:cBhvr>
                                      <p:to>
                                        <p:strVal val="visible"/>
                                      </p:to>
                                    </p:set>
                                    <p:animEffect transition="in" filter="fade">
                                      <p:cBhvr>
                                        <p:cTn id="117" dur="1000"/>
                                        <p:tgtEl>
                                          <p:spTgt spid="20">
                                            <p:txEl>
                                              <p:pRg st="10" end="10"/>
                                            </p:txEl>
                                          </p:spTgt>
                                        </p:tgtEl>
                                      </p:cBhvr>
                                    </p:animEffect>
                                    <p:anim calcmode="lin" valueType="num">
                                      <p:cBhvr>
                                        <p:cTn id="118" dur="1000" fill="hold"/>
                                        <p:tgtEl>
                                          <p:spTgt spid="20">
                                            <p:txEl>
                                              <p:pRg st="10" end="10"/>
                                            </p:txEl>
                                          </p:spTgt>
                                        </p:tgtEl>
                                        <p:attrNameLst>
                                          <p:attrName>ppt_x</p:attrName>
                                        </p:attrNameLst>
                                      </p:cBhvr>
                                      <p:tavLst>
                                        <p:tav tm="0">
                                          <p:val>
                                            <p:strVal val="#ppt_x"/>
                                          </p:val>
                                        </p:tav>
                                        <p:tav tm="100000">
                                          <p:val>
                                            <p:strVal val="#ppt_x"/>
                                          </p:val>
                                        </p:tav>
                                      </p:tavLst>
                                    </p:anim>
                                    <p:anim calcmode="lin" valueType="num">
                                      <p:cBhvr>
                                        <p:cTn id="119" dur="1000" fill="hold"/>
                                        <p:tgtEl>
                                          <p:spTgt spid="20">
                                            <p:txEl>
                                              <p:pRg st="10" end="1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20">
                                            <p:txEl>
                                              <p:pRg st="11" end="11"/>
                                            </p:txEl>
                                          </p:spTgt>
                                        </p:tgtEl>
                                        <p:attrNameLst>
                                          <p:attrName>style.visibility</p:attrName>
                                        </p:attrNameLst>
                                      </p:cBhvr>
                                      <p:to>
                                        <p:strVal val="visible"/>
                                      </p:to>
                                    </p:set>
                                    <p:animEffect transition="in" filter="fade">
                                      <p:cBhvr>
                                        <p:cTn id="123" dur="1000"/>
                                        <p:tgtEl>
                                          <p:spTgt spid="20">
                                            <p:txEl>
                                              <p:pRg st="11" end="11"/>
                                            </p:txEl>
                                          </p:spTgt>
                                        </p:tgtEl>
                                      </p:cBhvr>
                                    </p:animEffect>
                                    <p:anim calcmode="lin" valueType="num">
                                      <p:cBhvr>
                                        <p:cTn id="124" dur="1000" fill="hold"/>
                                        <p:tgtEl>
                                          <p:spTgt spid="20">
                                            <p:txEl>
                                              <p:pRg st="11" end="11"/>
                                            </p:txEl>
                                          </p:spTgt>
                                        </p:tgtEl>
                                        <p:attrNameLst>
                                          <p:attrName>ppt_x</p:attrName>
                                        </p:attrNameLst>
                                      </p:cBhvr>
                                      <p:tavLst>
                                        <p:tav tm="0">
                                          <p:val>
                                            <p:strVal val="#ppt_x"/>
                                          </p:val>
                                        </p:tav>
                                        <p:tav tm="100000">
                                          <p:val>
                                            <p:strVal val="#ppt_x"/>
                                          </p:val>
                                        </p:tav>
                                      </p:tavLst>
                                    </p:anim>
                                    <p:anim calcmode="lin" valueType="num">
                                      <p:cBhvr>
                                        <p:cTn id="125" dur="1000" fill="hold"/>
                                        <p:tgtEl>
                                          <p:spTgt spid="20">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18">
                                            <p:bg/>
                                          </p:spTgt>
                                        </p:tgtEl>
                                        <p:attrNameLst>
                                          <p:attrName>style.visibility</p:attrName>
                                        </p:attrNameLst>
                                      </p:cBhvr>
                                      <p:to>
                                        <p:strVal val="visible"/>
                                      </p:to>
                                    </p:set>
                                    <p:anim calcmode="lin" valueType="num">
                                      <p:cBhvr additive="base">
                                        <p:cTn id="130"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131" dur="500" fill="hold"/>
                                        <p:tgtEl>
                                          <p:spTgt spid="18">
                                            <p:bg/>
                                          </p:spTgt>
                                        </p:tgtEl>
                                        <p:attrNameLst>
                                          <p:attrName>ppt_y</p:attrName>
                                        </p:attrNameLst>
                                      </p:cBhvr>
                                      <p:tavLst>
                                        <p:tav tm="0">
                                          <p:val>
                                            <p:strVal val="1+#ppt_h/2"/>
                                          </p:val>
                                        </p:tav>
                                        <p:tav tm="100000">
                                          <p:val>
                                            <p:strVal val="#ppt_y"/>
                                          </p:val>
                                        </p:tav>
                                      </p:tavLst>
                                    </p:anim>
                                  </p:childTnLst>
                                </p:cTn>
                              </p:par>
                            </p:childTnLst>
                          </p:cTn>
                        </p:par>
                        <p:par>
                          <p:cTn id="132" fill="hold">
                            <p:stCondLst>
                              <p:cond delay="500"/>
                            </p:stCondLst>
                            <p:childTnLst>
                              <p:par>
                                <p:cTn id="133" presetID="2" presetClass="entr" presetSubtype="4" fill="hold" grpId="0" nodeType="afterEffect">
                                  <p:stCondLst>
                                    <p:cond delay="0"/>
                                  </p:stCondLst>
                                  <p:childTnLst>
                                    <p:set>
                                      <p:cBhvr>
                                        <p:cTn id="134" dur="1" fill="hold">
                                          <p:stCondLst>
                                            <p:cond delay="0"/>
                                          </p:stCondLst>
                                        </p:cTn>
                                        <p:tgtEl>
                                          <p:spTgt spid="18">
                                            <p:txEl>
                                              <p:pRg st="0" end="0"/>
                                            </p:txEl>
                                          </p:spTgt>
                                        </p:tgtEl>
                                        <p:attrNameLst>
                                          <p:attrName>style.visibility</p:attrName>
                                        </p:attrNameLst>
                                      </p:cBhvr>
                                      <p:to>
                                        <p:strVal val="visible"/>
                                      </p:to>
                                    </p:set>
                                    <p:anim calcmode="lin" valueType="num">
                                      <p:cBhvr additive="base">
                                        <p:cTn id="13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37" fill="hold">
                            <p:stCondLst>
                              <p:cond delay="1000"/>
                            </p:stCondLst>
                            <p:childTnLst>
                              <p:par>
                                <p:cTn id="138" presetID="2" presetClass="entr" presetSubtype="4" fill="hold" grpId="0" nodeType="afterEffect">
                                  <p:stCondLst>
                                    <p:cond delay="0"/>
                                  </p:stCondLst>
                                  <p:childTnLst>
                                    <p:set>
                                      <p:cBhvr>
                                        <p:cTn id="139" dur="1" fill="hold">
                                          <p:stCondLst>
                                            <p:cond delay="0"/>
                                          </p:stCondLst>
                                        </p:cTn>
                                        <p:tgtEl>
                                          <p:spTgt spid="18">
                                            <p:txEl>
                                              <p:pRg st="1" end="1"/>
                                            </p:txEl>
                                          </p:spTgt>
                                        </p:tgtEl>
                                        <p:attrNameLst>
                                          <p:attrName>style.visibility</p:attrName>
                                        </p:attrNameLst>
                                      </p:cBhvr>
                                      <p:to>
                                        <p:strVal val="visible"/>
                                      </p:to>
                                    </p:set>
                                    <p:anim calcmode="lin" valueType="num">
                                      <p:cBhvr additive="base">
                                        <p:cTn id="140"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par>
                          <p:cTn id="142" fill="hold">
                            <p:stCondLst>
                              <p:cond delay="1500"/>
                            </p:stCondLst>
                            <p:childTnLst>
                              <p:par>
                                <p:cTn id="143" presetID="2" presetClass="entr" presetSubtype="4" fill="hold" grpId="0" nodeType="afterEffect">
                                  <p:stCondLst>
                                    <p:cond delay="0"/>
                                  </p:stCondLst>
                                  <p:childTnLst>
                                    <p:set>
                                      <p:cBhvr>
                                        <p:cTn id="144" dur="1" fill="hold">
                                          <p:stCondLst>
                                            <p:cond delay="0"/>
                                          </p:stCondLst>
                                        </p:cTn>
                                        <p:tgtEl>
                                          <p:spTgt spid="18">
                                            <p:txEl>
                                              <p:pRg st="2" end="2"/>
                                            </p:txEl>
                                          </p:spTgt>
                                        </p:tgtEl>
                                        <p:attrNameLst>
                                          <p:attrName>style.visibility</p:attrName>
                                        </p:attrNameLst>
                                      </p:cBhvr>
                                      <p:to>
                                        <p:strVal val="visible"/>
                                      </p:to>
                                    </p:set>
                                    <p:anim calcmode="lin" valueType="num">
                                      <p:cBhvr additive="base">
                                        <p:cTn id="14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par>
                          <p:cTn id="147" fill="hold">
                            <p:stCondLst>
                              <p:cond delay="2000"/>
                            </p:stCondLst>
                            <p:childTnLst>
                              <p:par>
                                <p:cTn id="148" presetID="2" presetClass="entr" presetSubtype="4" fill="hold" grpId="0" nodeType="afterEffect">
                                  <p:stCondLst>
                                    <p:cond delay="0"/>
                                  </p:stCondLst>
                                  <p:childTnLst>
                                    <p:set>
                                      <p:cBhvr>
                                        <p:cTn id="149" dur="1" fill="hold">
                                          <p:stCondLst>
                                            <p:cond delay="0"/>
                                          </p:stCondLst>
                                        </p:cTn>
                                        <p:tgtEl>
                                          <p:spTgt spid="18">
                                            <p:txEl>
                                              <p:pRg st="3" end="3"/>
                                            </p:txEl>
                                          </p:spTgt>
                                        </p:tgtEl>
                                        <p:attrNameLst>
                                          <p:attrName>style.visibility</p:attrName>
                                        </p:attrNameLst>
                                      </p:cBhvr>
                                      <p:to>
                                        <p:strVal val="visible"/>
                                      </p:to>
                                    </p:set>
                                    <p:anim calcmode="lin" valueType="num">
                                      <p:cBhvr additive="base">
                                        <p:cTn id="150"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151"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par>
                          <p:cTn id="152" fill="hold">
                            <p:stCondLst>
                              <p:cond delay="2500"/>
                            </p:stCondLst>
                            <p:childTnLst>
                              <p:par>
                                <p:cTn id="153" presetID="2" presetClass="entr" presetSubtype="4" fill="hold" grpId="0" nodeType="afterEffect">
                                  <p:stCondLst>
                                    <p:cond delay="0"/>
                                  </p:stCondLst>
                                  <p:childTnLst>
                                    <p:set>
                                      <p:cBhvr>
                                        <p:cTn id="154" dur="1" fill="hold">
                                          <p:stCondLst>
                                            <p:cond delay="0"/>
                                          </p:stCondLst>
                                        </p:cTn>
                                        <p:tgtEl>
                                          <p:spTgt spid="18">
                                            <p:txEl>
                                              <p:pRg st="4" end="4"/>
                                            </p:txEl>
                                          </p:spTgt>
                                        </p:tgtEl>
                                        <p:attrNameLst>
                                          <p:attrName>style.visibility</p:attrName>
                                        </p:attrNameLst>
                                      </p:cBhvr>
                                      <p:to>
                                        <p:strVal val="visible"/>
                                      </p:to>
                                    </p:set>
                                    <p:anim calcmode="lin" valueType="num">
                                      <p:cBhvr additive="base">
                                        <p:cTn id="155"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par>
                          <p:cTn id="157" fill="hold">
                            <p:stCondLst>
                              <p:cond delay="3000"/>
                            </p:stCondLst>
                            <p:childTnLst>
                              <p:par>
                                <p:cTn id="158" presetID="2" presetClass="entr" presetSubtype="4" fill="hold" grpId="0" nodeType="afterEffect">
                                  <p:stCondLst>
                                    <p:cond delay="0"/>
                                  </p:stCondLst>
                                  <p:childTnLst>
                                    <p:set>
                                      <p:cBhvr>
                                        <p:cTn id="159" dur="1" fill="hold">
                                          <p:stCondLst>
                                            <p:cond delay="0"/>
                                          </p:stCondLst>
                                        </p:cTn>
                                        <p:tgtEl>
                                          <p:spTgt spid="18">
                                            <p:txEl>
                                              <p:pRg st="5" end="5"/>
                                            </p:txEl>
                                          </p:spTgt>
                                        </p:tgtEl>
                                        <p:attrNameLst>
                                          <p:attrName>style.visibility</p:attrName>
                                        </p:attrNameLst>
                                      </p:cBhvr>
                                      <p:to>
                                        <p:strVal val="visible"/>
                                      </p:to>
                                    </p:set>
                                    <p:anim calcmode="lin" valueType="num">
                                      <p:cBhvr additive="base">
                                        <p:cTn id="160"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161"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par>
                          <p:cTn id="162" fill="hold">
                            <p:stCondLst>
                              <p:cond delay="3500"/>
                            </p:stCondLst>
                            <p:childTnLst>
                              <p:par>
                                <p:cTn id="163" presetID="2" presetClass="entr" presetSubtype="4" fill="hold" grpId="0" nodeType="afterEffect">
                                  <p:stCondLst>
                                    <p:cond delay="0"/>
                                  </p:stCondLst>
                                  <p:childTnLst>
                                    <p:set>
                                      <p:cBhvr>
                                        <p:cTn id="164" dur="1" fill="hold">
                                          <p:stCondLst>
                                            <p:cond delay="0"/>
                                          </p:stCondLst>
                                        </p:cTn>
                                        <p:tgtEl>
                                          <p:spTgt spid="18">
                                            <p:txEl>
                                              <p:pRg st="6" end="6"/>
                                            </p:txEl>
                                          </p:spTgt>
                                        </p:tgtEl>
                                        <p:attrNameLst>
                                          <p:attrName>style.visibility</p:attrName>
                                        </p:attrNameLst>
                                      </p:cBhvr>
                                      <p:to>
                                        <p:strVal val="visible"/>
                                      </p:to>
                                    </p:set>
                                    <p:anim calcmode="lin" valueType="num">
                                      <p:cBhvr additive="base">
                                        <p:cTn id="165"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166"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par>
                          <p:cTn id="167" fill="hold">
                            <p:stCondLst>
                              <p:cond delay="4000"/>
                            </p:stCondLst>
                            <p:childTnLst>
                              <p:par>
                                <p:cTn id="168" presetID="2" presetClass="entr" presetSubtype="4" fill="hold" grpId="0" nodeType="afterEffect">
                                  <p:stCondLst>
                                    <p:cond delay="0"/>
                                  </p:stCondLst>
                                  <p:childTnLst>
                                    <p:set>
                                      <p:cBhvr>
                                        <p:cTn id="169" dur="1" fill="hold">
                                          <p:stCondLst>
                                            <p:cond delay="0"/>
                                          </p:stCondLst>
                                        </p:cTn>
                                        <p:tgtEl>
                                          <p:spTgt spid="18">
                                            <p:txEl>
                                              <p:pRg st="7" end="7"/>
                                            </p:txEl>
                                          </p:spTgt>
                                        </p:tgtEl>
                                        <p:attrNameLst>
                                          <p:attrName>style.visibility</p:attrName>
                                        </p:attrNameLst>
                                      </p:cBhvr>
                                      <p:to>
                                        <p:strVal val="visible"/>
                                      </p:to>
                                    </p:set>
                                    <p:anim calcmode="lin" valueType="num">
                                      <p:cBhvr additive="base">
                                        <p:cTn id="170"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1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 presetClass="entr" presetSubtype="4" fill="hold" grpId="0" nodeType="clickEffect">
                                  <p:stCondLst>
                                    <p:cond delay="0"/>
                                  </p:stCondLst>
                                  <p:childTnLst>
                                    <p:set>
                                      <p:cBhvr>
                                        <p:cTn id="175" dur="1" fill="hold">
                                          <p:stCondLst>
                                            <p:cond delay="0"/>
                                          </p:stCondLst>
                                        </p:cTn>
                                        <p:tgtEl>
                                          <p:spTgt spid="14">
                                            <p:bg/>
                                          </p:spTgt>
                                        </p:tgtEl>
                                        <p:attrNameLst>
                                          <p:attrName>style.visibility</p:attrName>
                                        </p:attrNameLst>
                                      </p:cBhvr>
                                      <p:to>
                                        <p:strVal val="visible"/>
                                      </p:to>
                                    </p:set>
                                    <p:anim calcmode="lin" valueType="num">
                                      <p:cBhvr additive="base">
                                        <p:cTn id="176"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77" dur="500" fill="hold"/>
                                        <p:tgtEl>
                                          <p:spTgt spid="14">
                                            <p:bg/>
                                          </p:spTgt>
                                        </p:tgtEl>
                                        <p:attrNameLst>
                                          <p:attrName>ppt_y</p:attrName>
                                        </p:attrNameLst>
                                      </p:cBhvr>
                                      <p:tavLst>
                                        <p:tav tm="0">
                                          <p:val>
                                            <p:strVal val="1+#ppt_h/2"/>
                                          </p:val>
                                        </p:tav>
                                        <p:tav tm="100000">
                                          <p:val>
                                            <p:strVal val="#ppt_y"/>
                                          </p:val>
                                        </p:tav>
                                      </p:tavLst>
                                    </p:anim>
                                  </p:childTnLst>
                                </p:cTn>
                              </p:par>
                            </p:childTnLst>
                          </p:cTn>
                        </p:par>
                        <p:par>
                          <p:cTn id="178" fill="hold">
                            <p:stCondLst>
                              <p:cond delay="500"/>
                            </p:stCondLst>
                            <p:childTnLst>
                              <p:par>
                                <p:cTn id="179" presetID="2" presetClass="entr" presetSubtype="4" fill="hold" grpId="0" nodeType="afterEffect">
                                  <p:stCondLst>
                                    <p:cond delay="0"/>
                                  </p:stCondLst>
                                  <p:childTnLst>
                                    <p:set>
                                      <p:cBhvr>
                                        <p:cTn id="180" dur="1" fill="hold">
                                          <p:stCondLst>
                                            <p:cond delay="0"/>
                                          </p:stCondLst>
                                        </p:cTn>
                                        <p:tgtEl>
                                          <p:spTgt spid="14">
                                            <p:txEl>
                                              <p:pRg st="0" end="0"/>
                                            </p:txEl>
                                          </p:spTgt>
                                        </p:tgtEl>
                                        <p:attrNameLst>
                                          <p:attrName>style.visibility</p:attrName>
                                        </p:attrNameLst>
                                      </p:cBhvr>
                                      <p:to>
                                        <p:strVal val="visible"/>
                                      </p:to>
                                    </p:set>
                                    <p:anim calcmode="lin" valueType="num">
                                      <p:cBhvr additive="base">
                                        <p:cTn id="18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8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83" fill="hold">
                            <p:stCondLst>
                              <p:cond delay="1000"/>
                            </p:stCondLst>
                            <p:childTnLst>
                              <p:par>
                                <p:cTn id="184" presetID="2" presetClass="entr" presetSubtype="4" fill="hold" grpId="0" nodeType="afterEffect">
                                  <p:stCondLst>
                                    <p:cond delay="0"/>
                                  </p:stCondLst>
                                  <p:childTnLst>
                                    <p:set>
                                      <p:cBhvr>
                                        <p:cTn id="185" dur="1" fill="hold">
                                          <p:stCondLst>
                                            <p:cond delay="0"/>
                                          </p:stCondLst>
                                        </p:cTn>
                                        <p:tgtEl>
                                          <p:spTgt spid="14">
                                            <p:txEl>
                                              <p:pRg st="1" end="1"/>
                                            </p:txEl>
                                          </p:spTgt>
                                        </p:tgtEl>
                                        <p:attrNameLst>
                                          <p:attrName>style.visibility</p:attrName>
                                        </p:attrNameLst>
                                      </p:cBhvr>
                                      <p:to>
                                        <p:strVal val="visible"/>
                                      </p:to>
                                    </p:set>
                                    <p:anim calcmode="lin" valueType="num">
                                      <p:cBhvr additive="base">
                                        <p:cTn id="186"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87"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0" grpId="0" build="p" animBg="1"/>
      <p:bldP spid="8" grpId="0"/>
      <p:bldP spid="12" grpId="0"/>
      <p:bldP spid="16" grpId="0"/>
      <p:bldP spid="14" grpId="0" build="p" animBg="1"/>
      <p:bldP spid="18"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83768" y="0"/>
            <a:ext cx="4320480" cy="6843837"/>
          </a:xfrm>
          <a:prstGeom prst="rect">
            <a:avLst/>
          </a:prstGeom>
        </p:spPr>
      </p:pic>
      <p:sp>
        <p:nvSpPr>
          <p:cNvPr id="4" name="AutoShape 8"/>
          <p:cNvSpPr>
            <a:spLocks noChangeArrowheads="1"/>
          </p:cNvSpPr>
          <p:nvPr/>
        </p:nvSpPr>
        <p:spPr bwMode="gray">
          <a:xfrm>
            <a:off x="4289821" y="5517232"/>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11.6.</a:t>
            </a:r>
          </a:p>
          <a:p>
            <a:pPr algn="ctr" eaLnBrk="0" hangingPunct="0">
              <a:defRPr/>
            </a:pPr>
            <a:r>
              <a:rPr lang="en-US" sz="2000" b="1" dirty="0" smtClean="0">
                <a:solidFill>
                  <a:schemeClr val="bg1"/>
                </a:solidFill>
                <a:latin typeface="Arial" charset="0"/>
                <a:cs typeface="+mn-cs"/>
              </a:rPr>
              <a:t>PMBOK® Guide, 5</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spTree>
    <p:extLst>
      <p:ext uri="{BB962C8B-B14F-4D97-AF65-F5344CB8AC3E}">
        <p14:creationId xmlns:p14="http://schemas.microsoft.com/office/powerpoint/2010/main" val="1813319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2" cstate="print"/>
          <a:srcRect/>
          <a:stretch>
            <a:fillRect/>
          </a:stretch>
        </p:blipFill>
        <p:spPr bwMode="auto">
          <a:xfrm>
            <a:off x="1941513" y="0"/>
            <a:ext cx="5297487" cy="6858000"/>
          </a:xfrm>
          <a:prstGeom prst="rect">
            <a:avLst/>
          </a:prstGeom>
          <a:noFill/>
          <a:ln w="9525">
            <a:noFill/>
            <a:miter lim="800000"/>
            <a:headEnd/>
            <a:tailEnd/>
          </a:ln>
        </p:spPr>
      </p:pic>
      <p:sp>
        <p:nvSpPr>
          <p:cNvPr id="3" name="AutoShape 8"/>
          <p:cNvSpPr>
            <a:spLocks noChangeArrowheads="1"/>
          </p:cNvSpPr>
          <p:nvPr/>
        </p:nvSpPr>
        <p:spPr bwMode="gray">
          <a:xfrm>
            <a:off x="4267200" y="5805264"/>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11.7.</a:t>
            </a:r>
          </a:p>
          <a:p>
            <a:pPr algn="ctr" eaLnBrk="0" hangingPunct="0">
              <a:defRPr/>
            </a:pPr>
            <a:r>
              <a:rPr lang="en-US" sz="2000" b="1" dirty="0" smtClean="0">
                <a:solidFill>
                  <a:schemeClr val="bg1"/>
                </a:solidFill>
                <a:latin typeface="Arial" charset="0"/>
                <a:cs typeface="+mn-cs"/>
              </a:rPr>
              <a:t>PMBOK® Guide, 4</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spTree>
    <p:extLst>
      <p:ext uri="{BB962C8B-B14F-4D97-AF65-F5344CB8AC3E}">
        <p14:creationId xmlns:p14="http://schemas.microsoft.com/office/powerpoint/2010/main" val="683142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4786" name="Rectangle 2"/>
          <p:cNvSpPr>
            <a:spLocks noGrp="1" noChangeArrowheads="1"/>
          </p:cNvSpPr>
          <p:nvPr>
            <p:ph type="title"/>
          </p:nvPr>
        </p:nvSpPr>
        <p:spPr>
          <a:xfrm>
            <a:off x="1259632" y="116632"/>
            <a:ext cx="6629400" cy="707886"/>
          </a:xfrm>
          <a:noFill/>
        </p:spPr>
        <p:txBody>
          <a:bodyPr wrap="square">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Introduction to Risk</a:t>
            </a:r>
          </a:p>
        </p:txBody>
      </p:sp>
      <p:sp>
        <p:nvSpPr>
          <p:cNvPr id="2294787" name="Rectangle 3"/>
          <p:cNvSpPr>
            <a:spLocks noGrp="1" noChangeArrowheads="1"/>
          </p:cNvSpPr>
          <p:nvPr>
            <p:ph type="body" idx="1"/>
          </p:nvPr>
        </p:nvSpPr>
        <p:spPr>
          <a:xfrm>
            <a:off x="588963" y="1350963"/>
            <a:ext cx="8555037" cy="4495800"/>
          </a:xfrm>
          <a:noFill/>
        </p:spPr>
        <p:txBody>
          <a:bodyPr lIns="90488" tIns="44450" rIns="90488" bIns="44450">
            <a:normAutofit fontScale="92500" lnSpcReduction="10000"/>
          </a:bodyPr>
          <a:lstStyle/>
          <a:p>
            <a:pPr eaLnBrk="1" hangingPunct="1">
              <a:buFont typeface="Wingdings" pitchFamily="2" charset="2"/>
              <a:buChar char="§"/>
            </a:pPr>
            <a:r>
              <a:rPr lang="en-US" altLang="ja-JP" sz="2700" b="1" dirty="0" smtClean="0">
                <a:solidFill>
                  <a:schemeClr val="accent1">
                    <a:lumMod val="50000"/>
                  </a:schemeClr>
                </a:solidFill>
              </a:rPr>
              <a:t>Risk – Events or consequences that have the probability of occurring during a project and that are measured by their impacts on the project</a:t>
            </a:r>
          </a:p>
          <a:p>
            <a:pPr eaLnBrk="1" hangingPunct="1">
              <a:lnSpc>
                <a:spcPct val="50000"/>
              </a:lnSpc>
              <a:buFont typeface="Wingdings" pitchFamily="2" charset="2"/>
              <a:buChar char="§"/>
            </a:pPr>
            <a:endParaRPr lang="en-US" altLang="ja-JP" sz="2700" b="1" dirty="0" smtClean="0">
              <a:solidFill>
                <a:schemeClr val="accent1">
                  <a:lumMod val="50000"/>
                </a:schemeClr>
              </a:solidFill>
            </a:endParaRPr>
          </a:p>
          <a:p>
            <a:pPr eaLnBrk="1" hangingPunct="1">
              <a:buFont typeface="Wingdings" pitchFamily="2" charset="2"/>
              <a:buChar char="§"/>
            </a:pPr>
            <a:r>
              <a:rPr lang="en-US" altLang="ja-JP" sz="2700" b="1" dirty="0" smtClean="0">
                <a:solidFill>
                  <a:schemeClr val="accent1">
                    <a:lumMod val="50000"/>
                  </a:schemeClr>
                </a:solidFill>
              </a:rPr>
              <a:t>Components</a:t>
            </a:r>
          </a:p>
          <a:p>
            <a:pPr lvl="1" eaLnBrk="1" hangingPunct="1">
              <a:buFont typeface="Wingdings" pitchFamily="2" charset="2"/>
              <a:buChar char="§"/>
            </a:pPr>
            <a:r>
              <a:rPr lang="en-US" altLang="ja-JP" sz="2700" b="1" dirty="0" smtClean="0">
                <a:solidFill>
                  <a:schemeClr val="accent1">
                    <a:lumMod val="50000"/>
                  </a:schemeClr>
                </a:solidFill>
                <a:ea typeface="+mn-ea"/>
                <a:cs typeface="+mn-cs"/>
              </a:rPr>
              <a:t>Risk event</a:t>
            </a:r>
          </a:p>
          <a:p>
            <a:pPr lvl="1" eaLnBrk="1" hangingPunct="1">
              <a:buFont typeface="Wingdings" pitchFamily="2" charset="2"/>
              <a:buChar char="§"/>
            </a:pPr>
            <a:r>
              <a:rPr lang="en-US" altLang="ja-JP" sz="2700" b="1" dirty="0" smtClean="0">
                <a:solidFill>
                  <a:schemeClr val="accent1">
                    <a:lumMod val="50000"/>
                  </a:schemeClr>
                </a:solidFill>
                <a:ea typeface="+mn-ea"/>
                <a:cs typeface="+mn-cs"/>
              </a:rPr>
              <a:t>Risk event probability</a:t>
            </a:r>
          </a:p>
          <a:p>
            <a:pPr lvl="1" eaLnBrk="1" hangingPunct="1">
              <a:buFont typeface="Wingdings" pitchFamily="2" charset="2"/>
              <a:buChar char="§"/>
            </a:pPr>
            <a:r>
              <a:rPr lang="en-US" altLang="ja-JP" sz="2700" b="1" dirty="0" smtClean="0">
                <a:solidFill>
                  <a:schemeClr val="accent1">
                    <a:lumMod val="50000"/>
                  </a:schemeClr>
                </a:solidFill>
                <a:ea typeface="+mn-ea"/>
                <a:cs typeface="+mn-cs"/>
              </a:rPr>
              <a:t>Risk outcome or consequence </a:t>
            </a:r>
          </a:p>
          <a:p>
            <a:pPr lvl="1" eaLnBrk="1" hangingPunct="1">
              <a:buNone/>
            </a:pPr>
            <a:r>
              <a:rPr lang="en-US" altLang="ja-JP" sz="2700" b="1" dirty="0" smtClean="0">
                <a:solidFill>
                  <a:schemeClr val="accent1">
                    <a:lumMod val="50000"/>
                  </a:schemeClr>
                </a:solidFill>
                <a:ea typeface="+mn-ea"/>
                <a:cs typeface="+mn-cs"/>
              </a:rPr>
              <a:t>			(Amount at stake)</a:t>
            </a:r>
          </a:p>
          <a:p>
            <a:pPr lvl="1" eaLnBrk="1" hangingPunct="1">
              <a:buFont typeface="Wingdings" pitchFamily="2" charset="2"/>
              <a:buChar char="§"/>
            </a:pPr>
            <a:r>
              <a:rPr lang="en-US" altLang="ja-JP" sz="2700" b="1" dirty="0" smtClean="0">
                <a:solidFill>
                  <a:schemeClr val="accent1">
                    <a:lumMod val="50000"/>
                  </a:schemeClr>
                </a:solidFill>
                <a:ea typeface="+mn-ea"/>
                <a:cs typeface="+mn-cs"/>
              </a:rPr>
              <a:t>Risk event status </a:t>
            </a:r>
          </a:p>
          <a:p>
            <a:pPr lvl="1" eaLnBrk="1" hangingPunct="1">
              <a:buNone/>
            </a:pPr>
            <a:r>
              <a:rPr lang="en-US" altLang="ja-JP" sz="2700" b="1" dirty="0" smtClean="0">
                <a:solidFill>
                  <a:schemeClr val="accent1">
                    <a:lumMod val="50000"/>
                  </a:schemeClr>
                </a:solidFill>
                <a:ea typeface="+mn-ea"/>
                <a:cs typeface="+mn-cs"/>
              </a:rPr>
              <a:t>			(Probability x amount at stake)</a:t>
            </a:r>
          </a:p>
          <a:p>
            <a:pPr eaLnBrk="1" hangingPunct="1">
              <a:buClr>
                <a:srgbClr val="FF3300"/>
              </a:buClr>
              <a:buFont typeface="Wingdings" pitchFamily="2" charset="2"/>
              <a:buChar char="§"/>
            </a:pPr>
            <a:endParaRPr lang="en-US" altLang="ja-JP" sz="2700" b="1" dirty="0" smtClean="0">
              <a:solidFill>
                <a:schemeClr val="accent1">
                  <a:lumMod val="50000"/>
                </a:schemeClr>
              </a:solidFill>
            </a:endParaRPr>
          </a:p>
        </p:txBody>
      </p:sp>
    </p:spTree>
    <p:extLst>
      <p:ext uri="{BB962C8B-B14F-4D97-AF65-F5344CB8AC3E}">
        <p14:creationId xmlns:p14="http://schemas.microsoft.com/office/powerpoint/2010/main" val="1020801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4787">
                                            <p:txEl>
                                              <p:pRg st="0" end="0"/>
                                            </p:txEl>
                                          </p:spTgt>
                                        </p:tgtEl>
                                        <p:attrNameLst>
                                          <p:attrName>style.visibility</p:attrName>
                                        </p:attrNameLst>
                                      </p:cBhvr>
                                      <p:to>
                                        <p:strVal val="visible"/>
                                      </p:to>
                                    </p:set>
                                    <p:animEffect transition="in" filter="wipe(left)">
                                      <p:cBhvr>
                                        <p:cTn id="7" dur="500"/>
                                        <p:tgtEl>
                                          <p:spTgt spid="2294787">
                                            <p:txEl>
                                              <p:pRg st="0" end="0"/>
                                            </p:txEl>
                                          </p:spTgt>
                                        </p:tgtEl>
                                      </p:cBhvr>
                                    </p:animEffect>
                                  </p:childTnLst>
                                  <p:subTnLst>
                                    <p:animClr clrSpc="rgb" dir="cw">
                                      <p:cBhvr override="childStyle">
                                        <p:cTn dur="1" fill="hold" display="0" masterRel="nextClick" afterEffect="1"/>
                                        <p:tgtEl>
                                          <p:spTgt spid="2294787">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94787">
                                            <p:txEl>
                                              <p:pRg st="2" end="2"/>
                                            </p:txEl>
                                          </p:spTgt>
                                        </p:tgtEl>
                                        <p:attrNameLst>
                                          <p:attrName>style.visibility</p:attrName>
                                        </p:attrNameLst>
                                      </p:cBhvr>
                                      <p:to>
                                        <p:strVal val="visible"/>
                                      </p:to>
                                    </p:set>
                                    <p:animEffect transition="in" filter="wipe(left)">
                                      <p:cBhvr>
                                        <p:cTn id="12" dur="500"/>
                                        <p:tgtEl>
                                          <p:spTgt spid="2294787">
                                            <p:txEl>
                                              <p:pRg st="2" end="2"/>
                                            </p:txEl>
                                          </p:spTgt>
                                        </p:tgtEl>
                                      </p:cBhvr>
                                    </p:animEffect>
                                  </p:childTnLst>
                                  <p:subTnLst>
                                    <p:animClr clrSpc="rgb" dir="cw">
                                      <p:cBhvr override="childStyle">
                                        <p:cTn dur="1" fill="hold" display="0" masterRel="nextClick" afterEffect="1"/>
                                        <p:tgtEl>
                                          <p:spTgt spid="2294787">
                                            <p:txEl>
                                              <p:pRg st="2" end="2"/>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94787">
                                            <p:txEl>
                                              <p:pRg st="3" end="3"/>
                                            </p:txEl>
                                          </p:spTgt>
                                        </p:tgtEl>
                                        <p:attrNameLst>
                                          <p:attrName>style.visibility</p:attrName>
                                        </p:attrNameLst>
                                      </p:cBhvr>
                                      <p:to>
                                        <p:strVal val="visible"/>
                                      </p:to>
                                    </p:set>
                                    <p:animEffect transition="in" filter="wipe(left)">
                                      <p:cBhvr>
                                        <p:cTn id="17" dur="500"/>
                                        <p:tgtEl>
                                          <p:spTgt spid="2294787">
                                            <p:txEl>
                                              <p:pRg st="3" end="3"/>
                                            </p:txEl>
                                          </p:spTgt>
                                        </p:tgtEl>
                                      </p:cBhvr>
                                    </p:animEffect>
                                  </p:childTnLst>
                                  <p:subTnLst>
                                    <p:animClr clrSpc="rgb" dir="cw">
                                      <p:cBhvr override="childStyle">
                                        <p:cTn dur="1" fill="hold" display="0" masterRel="nextClick" afterEffect="1"/>
                                        <p:tgtEl>
                                          <p:spTgt spid="2294787">
                                            <p:txEl>
                                              <p:pRg st="3" end="3"/>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94787">
                                            <p:txEl>
                                              <p:pRg st="4" end="4"/>
                                            </p:txEl>
                                          </p:spTgt>
                                        </p:tgtEl>
                                        <p:attrNameLst>
                                          <p:attrName>style.visibility</p:attrName>
                                        </p:attrNameLst>
                                      </p:cBhvr>
                                      <p:to>
                                        <p:strVal val="visible"/>
                                      </p:to>
                                    </p:set>
                                    <p:animEffect transition="in" filter="wipe(left)">
                                      <p:cBhvr>
                                        <p:cTn id="22" dur="500"/>
                                        <p:tgtEl>
                                          <p:spTgt spid="2294787">
                                            <p:txEl>
                                              <p:pRg st="4" end="4"/>
                                            </p:txEl>
                                          </p:spTgt>
                                        </p:tgtEl>
                                      </p:cBhvr>
                                    </p:animEffect>
                                  </p:childTnLst>
                                  <p:subTnLst>
                                    <p:animClr clrSpc="rgb" dir="cw">
                                      <p:cBhvr override="childStyle">
                                        <p:cTn dur="1" fill="hold" display="0" masterRel="nextClick" afterEffect="1"/>
                                        <p:tgtEl>
                                          <p:spTgt spid="2294787">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94787">
                                            <p:txEl>
                                              <p:pRg st="5" end="5"/>
                                            </p:txEl>
                                          </p:spTgt>
                                        </p:tgtEl>
                                        <p:attrNameLst>
                                          <p:attrName>style.visibility</p:attrName>
                                        </p:attrNameLst>
                                      </p:cBhvr>
                                      <p:to>
                                        <p:strVal val="visible"/>
                                      </p:to>
                                    </p:set>
                                    <p:animEffect transition="in" filter="wipe(left)">
                                      <p:cBhvr>
                                        <p:cTn id="27" dur="500"/>
                                        <p:tgtEl>
                                          <p:spTgt spid="2294787">
                                            <p:txEl>
                                              <p:pRg st="5" end="5"/>
                                            </p:txEl>
                                          </p:spTgt>
                                        </p:tgtEl>
                                      </p:cBhvr>
                                    </p:animEffect>
                                  </p:childTnLst>
                                  <p:subTnLst>
                                    <p:animClr clrSpc="rgb" dir="cw">
                                      <p:cBhvr override="childStyle">
                                        <p:cTn dur="1" fill="hold" display="0" masterRel="nextClick" afterEffect="1"/>
                                        <p:tgtEl>
                                          <p:spTgt spid="2294787">
                                            <p:txEl>
                                              <p:pRg st="5" end="5"/>
                                            </p:txEl>
                                          </p:spTgt>
                                        </p:tgtEl>
                                        <p:attrNameLst>
                                          <p:attrName>ppt_c</p:attrName>
                                        </p:attrNameLst>
                                      </p:cBhvr>
                                      <p:to>
                                        <a:schemeClr val="fo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94787">
                                            <p:txEl>
                                              <p:pRg st="6" end="6"/>
                                            </p:txEl>
                                          </p:spTgt>
                                        </p:tgtEl>
                                        <p:attrNameLst>
                                          <p:attrName>style.visibility</p:attrName>
                                        </p:attrNameLst>
                                      </p:cBhvr>
                                      <p:to>
                                        <p:strVal val="visible"/>
                                      </p:to>
                                    </p:set>
                                    <p:animEffect transition="in" filter="wipe(left)">
                                      <p:cBhvr>
                                        <p:cTn id="32" dur="500"/>
                                        <p:tgtEl>
                                          <p:spTgt spid="2294787">
                                            <p:txEl>
                                              <p:pRg st="6" end="6"/>
                                            </p:txEl>
                                          </p:spTgt>
                                        </p:tgtEl>
                                      </p:cBhvr>
                                    </p:animEffect>
                                  </p:childTnLst>
                                  <p:subTnLst>
                                    <p:animClr clrSpc="rgb" dir="cw">
                                      <p:cBhvr override="childStyle">
                                        <p:cTn dur="1" fill="hold" display="0" masterRel="nextClick" afterEffect="1"/>
                                        <p:tgtEl>
                                          <p:spTgt spid="2294787">
                                            <p:txEl>
                                              <p:pRg st="6" end="6"/>
                                            </p:txEl>
                                          </p:spTgt>
                                        </p:tgtEl>
                                        <p:attrNameLst>
                                          <p:attrName>ppt_c</p:attrName>
                                        </p:attrNameLst>
                                      </p:cBhvr>
                                      <p:to>
                                        <a:schemeClr val="folHlink"/>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94787">
                                            <p:txEl>
                                              <p:pRg st="7" end="7"/>
                                            </p:txEl>
                                          </p:spTgt>
                                        </p:tgtEl>
                                        <p:attrNameLst>
                                          <p:attrName>style.visibility</p:attrName>
                                        </p:attrNameLst>
                                      </p:cBhvr>
                                      <p:to>
                                        <p:strVal val="visible"/>
                                      </p:to>
                                    </p:set>
                                    <p:animEffect transition="in" filter="wipe(left)">
                                      <p:cBhvr>
                                        <p:cTn id="37" dur="500"/>
                                        <p:tgtEl>
                                          <p:spTgt spid="2294787">
                                            <p:txEl>
                                              <p:pRg st="7" end="7"/>
                                            </p:txEl>
                                          </p:spTgt>
                                        </p:tgtEl>
                                      </p:cBhvr>
                                    </p:animEffect>
                                  </p:childTnLst>
                                  <p:subTnLst>
                                    <p:animClr clrSpc="rgb" dir="cw">
                                      <p:cBhvr override="childStyle">
                                        <p:cTn dur="1" fill="hold" display="0" masterRel="nextClick" afterEffect="1"/>
                                        <p:tgtEl>
                                          <p:spTgt spid="2294787">
                                            <p:txEl>
                                              <p:pRg st="7" end="7"/>
                                            </p:txEl>
                                          </p:spTgt>
                                        </p:tgtEl>
                                        <p:attrNameLst>
                                          <p:attrName>ppt_c</p:attrName>
                                        </p:attrNameLst>
                                      </p:cBhvr>
                                      <p:to>
                                        <a:schemeClr val="folHlink"/>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94787">
                                            <p:txEl>
                                              <p:pRg st="8" end="8"/>
                                            </p:txEl>
                                          </p:spTgt>
                                        </p:tgtEl>
                                        <p:attrNameLst>
                                          <p:attrName>style.visibility</p:attrName>
                                        </p:attrNameLst>
                                      </p:cBhvr>
                                      <p:to>
                                        <p:strVal val="visible"/>
                                      </p:to>
                                    </p:set>
                                    <p:animEffect transition="in" filter="wipe(left)">
                                      <p:cBhvr>
                                        <p:cTn id="42" dur="500"/>
                                        <p:tgtEl>
                                          <p:spTgt spid="2294787">
                                            <p:txEl>
                                              <p:pRg st="8" end="8"/>
                                            </p:txEl>
                                          </p:spTgt>
                                        </p:tgtEl>
                                      </p:cBhvr>
                                    </p:animEffect>
                                  </p:childTnLst>
                                  <p:subTnLst>
                                    <p:animClr clrSpc="rgb" dir="cw">
                                      <p:cBhvr override="childStyle">
                                        <p:cTn dur="1" fill="hold" display="0" masterRel="nextClick" afterEffect="1"/>
                                        <p:tgtEl>
                                          <p:spTgt spid="2294787">
                                            <p:txEl>
                                              <p:pRg st="8" end="8"/>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478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143000"/>
            <a:ext cx="6781800" cy="4308872"/>
          </a:xfrm>
          <a:prstGeom prst="rect">
            <a:avLst/>
          </a:prstGeom>
          <a:noFill/>
        </p:spPr>
        <p:txBody>
          <a:bodyPr wrap="square">
            <a:spAutoFit/>
          </a:bodyPr>
          <a:lstStyle/>
          <a:p>
            <a:pPr algn="ctr">
              <a:defRPr/>
            </a:pP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UNIT </a:t>
            </a:r>
            <a:r>
              <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7</a:t>
            </a:r>
            <a:endPar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lvl="0" algn="ctr">
              <a:defRPr/>
            </a:pPr>
            <a:r>
              <a:rPr lang="en-US" sz="4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IDENIFY RISK PROCESS</a:t>
            </a:r>
          </a:p>
          <a:p>
            <a:pPr lvl="0" algn="ctr">
              <a:defRPr/>
            </a:pPr>
            <a:endParaRPr lang="en-US" sz="4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a:t>
            </a:r>
            <a:r>
              <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a:t>
            </a:r>
          </a:p>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MANAGEMENT</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Class: MS(PM)-2 (A,B&amp;C)</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a:t>
            </a:r>
            <a:r>
              <a:rPr lang="en-US" sz="2000" b="1" dirty="0">
                <a:solidFill>
                  <a:schemeClr val="bg1"/>
                </a:solidFill>
              </a:rPr>
              <a:t>7</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6834" name="Rectangle 2"/>
          <p:cNvSpPr>
            <a:spLocks noGrp="1" noChangeArrowheads="1"/>
          </p:cNvSpPr>
          <p:nvPr>
            <p:ph type="title"/>
          </p:nvPr>
        </p:nvSpPr>
        <p:spPr>
          <a:xfrm>
            <a:off x="1371600" y="228600"/>
            <a:ext cx="7772400" cy="707886"/>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Risk Identification</a:t>
            </a:r>
          </a:p>
        </p:txBody>
      </p:sp>
      <p:sp>
        <p:nvSpPr>
          <p:cNvPr id="2296835" name="Rectangle 3"/>
          <p:cNvSpPr>
            <a:spLocks noGrp="1" noChangeArrowheads="1"/>
          </p:cNvSpPr>
          <p:nvPr>
            <p:ph type="body" idx="1"/>
          </p:nvPr>
        </p:nvSpPr>
        <p:spPr>
          <a:xfrm>
            <a:off x="609600" y="1600200"/>
            <a:ext cx="7772400" cy="4419600"/>
          </a:xfrm>
        </p:spPr>
        <p:txBody>
          <a:bodyPr vert="horz" wrap="square" lIns="91440" tIns="45720" rIns="91440" bIns="45720" numCol="1" anchor="t" anchorCtr="0" compatLnSpc="1">
            <a:prstTxWarp prst="textNoShape">
              <a:avLst/>
            </a:prstTxWarp>
          </a:bodyPr>
          <a:lstStyle/>
          <a:p>
            <a:pPr lvl="1" eaLnBrk="1" hangingPunct="1">
              <a:lnSpc>
                <a:spcPct val="90000"/>
              </a:lnSpc>
              <a:buNone/>
              <a:tabLst>
                <a:tab pos="4400550" algn="l"/>
              </a:tabLst>
            </a:pPr>
            <a:r>
              <a:rPr lang="en-US" altLang="ja-JP" sz="2000" b="1" dirty="0" smtClean="0">
                <a:solidFill>
                  <a:schemeClr val="accent1">
                    <a:lumMod val="50000"/>
                  </a:schemeClr>
                </a:solidFill>
                <a:ea typeface="+mn-ea"/>
                <a:cs typeface="+mn-cs"/>
              </a:rPr>
              <a:t>Types </a:t>
            </a:r>
            <a:endParaRPr lang="en-US" altLang="ja-JP" sz="1800" b="1" dirty="0" smtClean="0">
              <a:solidFill>
                <a:schemeClr val="accent1">
                  <a:lumMod val="50000"/>
                </a:schemeClr>
              </a:solidFill>
              <a:ea typeface="+mn-ea"/>
              <a:cs typeface="+mn-cs"/>
            </a:endParaRP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Business (profit or loss) and insurable (loss)</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Known known 	Total certainty</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Known unknown 	Degree of  uncertainty</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Unknown unknown 	Total uncertainty</a:t>
            </a:r>
          </a:p>
          <a:p>
            <a:pPr lvl="1" eaLnBrk="1" hangingPunct="1">
              <a:lnSpc>
                <a:spcPct val="90000"/>
              </a:lnSpc>
              <a:tabLst>
                <a:tab pos="4400550" algn="l"/>
              </a:tabLst>
            </a:pPr>
            <a:endParaRPr lang="en-US" altLang="ja-JP" sz="1800" b="1" dirty="0" smtClean="0">
              <a:solidFill>
                <a:schemeClr val="accent1">
                  <a:lumMod val="50000"/>
                </a:schemeClr>
              </a:solidFill>
              <a:ea typeface="+mn-ea"/>
              <a:cs typeface="+mn-cs"/>
            </a:endParaRPr>
          </a:p>
          <a:p>
            <a:pPr lvl="1" eaLnBrk="1" hangingPunct="1">
              <a:lnSpc>
                <a:spcPct val="90000"/>
              </a:lnSpc>
              <a:buNone/>
              <a:tabLst>
                <a:tab pos="4400550" algn="l"/>
              </a:tabLst>
            </a:pPr>
            <a:r>
              <a:rPr lang="en-US" altLang="ja-JP" sz="2000" b="1" dirty="0" smtClean="0">
                <a:solidFill>
                  <a:schemeClr val="accent1">
                    <a:lumMod val="50000"/>
                  </a:schemeClr>
                </a:solidFill>
                <a:ea typeface="+mn-ea"/>
                <a:cs typeface="+mn-cs"/>
              </a:rPr>
              <a:t>Categories </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External, unpredictable 	Regulatory, etc.</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External, predictable 	Market risks</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Internal, non-technical 	Management</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Technical 	Design</a:t>
            </a:r>
          </a:p>
          <a:p>
            <a:pPr lvl="1" eaLnBrk="1" hangingPunct="1">
              <a:lnSpc>
                <a:spcPct val="90000"/>
              </a:lnSpc>
              <a:tabLst>
                <a:tab pos="4400550" algn="l"/>
              </a:tabLst>
            </a:pPr>
            <a:r>
              <a:rPr lang="en-US" altLang="ja-JP" sz="1800" b="1" dirty="0" smtClean="0">
                <a:solidFill>
                  <a:schemeClr val="accent1">
                    <a:lumMod val="50000"/>
                  </a:schemeClr>
                </a:solidFill>
                <a:ea typeface="+mn-ea"/>
                <a:cs typeface="+mn-cs"/>
              </a:rPr>
              <a:t>Legal 	Contractual</a:t>
            </a:r>
          </a:p>
          <a:p>
            <a:pPr lvl="1" eaLnBrk="1" hangingPunct="1">
              <a:lnSpc>
                <a:spcPct val="90000"/>
              </a:lnSpc>
              <a:buFont typeface="Monotype Sorts" pitchFamily="2" charset="2"/>
              <a:buChar char="–"/>
              <a:tabLst>
                <a:tab pos="4400550" algn="l"/>
              </a:tabLst>
            </a:pPr>
            <a:endParaRPr lang="en-US" altLang="ja-JP" sz="1800" b="1" dirty="0" smtClean="0">
              <a:solidFill>
                <a:schemeClr val="accent1">
                  <a:lumMod val="50000"/>
                </a:schemeClr>
              </a:solidFill>
              <a:ea typeface="+mn-ea"/>
              <a:cs typeface="+mn-cs"/>
            </a:endParaRPr>
          </a:p>
        </p:txBody>
      </p:sp>
    </p:spTree>
    <p:extLst>
      <p:ext uri="{BB962C8B-B14F-4D97-AF65-F5344CB8AC3E}">
        <p14:creationId xmlns:p14="http://schemas.microsoft.com/office/powerpoint/2010/main" val="2633530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6835">
                                            <p:txEl>
                                              <p:pRg st="0" end="0"/>
                                            </p:txEl>
                                          </p:spTgt>
                                        </p:tgtEl>
                                        <p:attrNameLst>
                                          <p:attrName>style.visibility</p:attrName>
                                        </p:attrNameLst>
                                      </p:cBhvr>
                                      <p:to>
                                        <p:strVal val="visible"/>
                                      </p:to>
                                    </p:set>
                                    <p:animEffect transition="in" filter="wipe(left)">
                                      <p:cBhvr>
                                        <p:cTn id="7" dur="500"/>
                                        <p:tgtEl>
                                          <p:spTgt spid="2296835">
                                            <p:txEl>
                                              <p:pRg st="0" end="0"/>
                                            </p:txEl>
                                          </p:spTgt>
                                        </p:tgtEl>
                                      </p:cBhvr>
                                    </p:animEffect>
                                  </p:childTnLst>
                                  <p:subTnLst>
                                    <p:animClr clrSpc="rgb" dir="cw">
                                      <p:cBhvr override="childStyle">
                                        <p:cTn dur="1" fill="hold" display="0" masterRel="nextClick" afterEffect="1"/>
                                        <p:tgtEl>
                                          <p:spTgt spid="2296835">
                                            <p:txEl>
                                              <p:pRg st="0" end="0"/>
                                            </p:txEl>
                                          </p:spTgt>
                                        </p:tgtEl>
                                        <p:attrNameLst>
                                          <p:attrName>ppt_c</p:attrName>
                                        </p:attrNameLst>
                                      </p:cBhvr>
                                      <p:to>
                                        <a:schemeClr val="folHlink"/>
                                      </p:to>
                                    </p:animClr>
                                  </p:subTnLst>
                                </p:cTn>
                              </p:par>
                              <p:par>
                                <p:cTn id="8" presetID="22" presetClass="entr" presetSubtype="8" fill="hold" grpId="0" nodeType="withEffect">
                                  <p:stCondLst>
                                    <p:cond delay="0"/>
                                  </p:stCondLst>
                                  <p:childTnLst>
                                    <p:set>
                                      <p:cBhvr>
                                        <p:cTn id="9" dur="1" fill="hold">
                                          <p:stCondLst>
                                            <p:cond delay="0"/>
                                          </p:stCondLst>
                                        </p:cTn>
                                        <p:tgtEl>
                                          <p:spTgt spid="2296835">
                                            <p:txEl>
                                              <p:pRg st="1" end="1"/>
                                            </p:txEl>
                                          </p:spTgt>
                                        </p:tgtEl>
                                        <p:attrNameLst>
                                          <p:attrName>style.visibility</p:attrName>
                                        </p:attrNameLst>
                                      </p:cBhvr>
                                      <p:to>
                                        <p:strVal val="visible"/>
                                      </p:to>
                                    </p:set>
                                    <p:animEffect transition="in" filter="wipe(left)">
                                      <p:cBhvr>
                                        <p:cTn id="10" dur="500"/>
                                        <p:tgtEl>
                                          <p:spTgt spid="2296835">
                                            <p:txEl>
                                              <p:pRg st="1" end="1"/>
                                            </p:txEl>
                                          </p:spTgt>
                                        </p:tgtEl>
                                      </p:cBhvr>
                                    </p:animEffect>
                                  </p:childTnLst>
                                  <p:subTnLst>
                                    <p:animClr clrSpc="rgb" dir="cw">
                                      <p:cBhvr override="childStyle">
                                        <p:cTn dur="1" fill="hold" display="0" masterRel="nextClick" afterEffect="1"/>
                                        <p:tgtEl>
                                          <p:spTgt spid="2296835">
                                            <p:txEl>
                                              <p:pRg st="1" end="1"/>
                                            </p:txEl>
                                          </p:spTgt>
                                        </p:tgtEl>
                                        <p:attrNameLst>
                                          <p:attrName>ppt_c</p:attrName>
                                        </p:attrNameLst>
                                      </p:cBhvr>
                                      <p:to>
                                        <a:schemeClr val="folHlink"/>
                                      </p:to>
                                    </p:animClr>
                                  </p:subTnLst>
                                </p:cTn>
                              </p:par>
                              <p:par>
                                <p:cTn id="11" presetID="22" presetClass="entr" presetSubtype="8" fill="hold" grpId="0" nodeType="withEffect">
                                  <p:stCondLst>
                                    <p:cond delay="0"/>
                                  </p:stCondLst>
                                  <p:childTnLst>
                                    <p:set>
                                      <p:cBhvr>
                                        <p:cTn id="12" dur="1" fill="hold">
                                          <p:stCondLst>
                                            <p:cond delay="0"/>
                                          </p:stCondLst>
                                        </p:cTn>
                                        <p:tgtEl>
                                          <p:spTgt spid="2296835">
                                            <p:txEl>
                                              <p:pRg st="2" end="2"/>
                                            </p:txEl>
                                          </p:spTgt>
                                        </p:tgtEl>
                                        <p:attrNameLst>
                                          <p:attrName>style.visibility</p:attrName>
                                        </p:attrNameLst>
                                      </p:cBhvr>
                                      <p:to>
                                        <p:strVal val="visible"/>
                                      </p:to>
                                    </p:set>
                                    <p:animEffect transition="in" filter="wipe(left)">
                                      <p:cBhvr>
                                        <p:cTn id="13" dur="500"/>
                                        <p:tgtEl>
                                          <p:spTgt spid="2296835">
                                            <p:txEl>
                                              <p:pRg st="2" end="2"/>
                                            </p:txEl>
                                          </p:spTgt>
                                        </p:tgtEl>
                                      </p:cBhvr>
                                    </p:animEffect>
                                  </p:childTnLst>
                                  <p:subTnLst>
                                    <p:animClr clrSpc="rgb" dir="cw">
                                      <p:cBhvr override="childStyle">
                                        <p:cTn dur="1" fill="hold" display="0" masterRel="nextClick" afterEffect="1"/>
                                        <p:tgtEl>
                                          <p:spTgt spid="2296835">
                                            <p:txEl>
                                              <p:pRg st="2" end="2"/>
                                            </p:txEl>
                                          </p:spTgt>
                                        </p:tgtEl>
                                        <p:attrNameLst>
                                          <p:attrName>ppt_c</p:attrName>
                                        </p:attrNameLst>
                                      </p:cBhvr>
                                      <p:to>
                                        <a:schemeClr val="folHlink"/>
                                      </p:to>
                                    </p:animClr>
                                  </p:subTnLst>
                                </p:cTn>
                              </p:par>
                              <p:par>
                                <p:cTn id="14" presetID="22" presetClass="entr" presetSubtype="8" fill="hold" grpId="0" nodeType="withEffect">
                                  <p:stCondLst>
                                    <p:cond delay="0"/>
                                  </p:stCondLst>
                                  <p:childTnLst>
                                    <p:set>
                                      <p:cBhvr>
                                        <p:cTn id="15" dur="1" fill="hold">
                                          <p:stCondLst>
                                            <p:cond delay="0"/>
                                          </p:stCondLst>
                                        </p:cTn>
                                        <p:tgtEl>
                                          <p:spTgt spid="2296835">
                                            <p:txEl>
                                              <p:pRg st="3" end="3"/>
                                            </p:txEl>
                                          </p:spTgt>
                                        </p:tgtEl>
                                        <p:attrNameLst>
                                          <p:attrName>style.visibility</p:attrName>
                                        </p:attrNameLst>
                                      </p:cBhvr>
                                      <p:to>
                                        <p:strVal val="visible"/>
                                      </p:to>
                                    </p:set>
                                    <p:animEffect transition="in" filter="wipe(left)">
                                      <p:cBhvr>
                                        <p:cTn id="16" dur="500"/>
                                        <p:tgtEl>
                                          <p:spTgt spid="2296835">
                                            <p:txEl>
                                              <p:pRg st="3" end="3"/>
                                            </p:txEl>
                                          </p:spTgt>
                                        </p:tgtEl>
                                      </p:cBhvr>
                                    </p:animEffect>
                                  </p:childTnLst>
                                  <p:subTnLst>
                                    <p:animClr clrSpc="rgb" dir="cw">
                                      <p:cBhvr override="childStyle">
                                        <p:cTn dur="1" fill="hold" display="0" masterRel="nextClick" afterEffect="1"/>
                                        <p:tgtEl>
                                          <p:spTgt spid="2296835">
                                            <p:txEl>
                                              <p:pRg st="3" end="3"/>
                                            </p:txEl>
                                          </p:spTgt>
                                        </p:tgtEl>
                                        <p:attrNameLst>
                                          <p:attrName>ppt_c</p:attrName>
                                        </p:attrNameLst>
                                      </p:cBhvr>
                                      <p:to>
                                        <a:schemeClr val="folHlink"/>
                                      </p:to>
                                    </p:animClr>
                                  </p:subTnLst>
                                </p:cTn>
                              </p:par>
                              <p:par>
                                <p:cTn id="17" presetID="22" presetClass="entr" presetSubtype="8" fill="hold" grpId="0" nodeType="withEffect">
                                  <p:stCondLst>
                                    <p:cond delay="0"/>
                                  </p:stCondLst>
                                  <p:childTnLst>
                                    <p:set>
                                      <p:cBhvr>
                                        <p:cTn id="18" dur="1" fill="hold">
                                          <p:stCondLst>
                                            <p:cond delay="0"/>
                                          </p:stCondLst>
                                        </p:cTn>
                                        <p:tgtEl>
                                          <p:spTgt spid="2296835">
                                            <p:txEl>
                                              <p:pRg st="4" end="4"/>
                                            </p:txEl>
                                          </p:spTgt>
                                        </p:tgtEl>
                                        <p:attrNameLst>
                                          <p:attrName>style.visibility</p:attrName>
                                        </p:attrNameLst>
                                      </p:cBhvr>
                                      <p:to>
                                        <p:strVal val="visible"/>
                                      </p:to>
                                    </p:set>
                                    <p:animEffect transition="in" filter="wipe(left)">
                                      <p:cBhvr>
                                        <p:cTn id="19" dur="500"/>
                                        <p:tgtEl>
                                          <p:spTgt spid="2296835">
                                            <p:txEl>
                                              <p:pRg st="4" end="4"/>
                                            </p:txEl>
                                          </p:spTgt>
                                        </p:tgtEl>
                                      </p:cBhvr>
                                    </p:animEffect>
                                  </p:childTnLst>
                                  <p:subTnLst>
                                    <p:animClr clrSpc="rgb" dir="cw">
                                      <p:cBhvr override="childStyle">
                                        <p:cTn dur="1" fill="hold" display="0" masterRel="nextClick" afterEffect="1"/>
                                        <p:tgtEl>
                                          <p:spTgt spid="2296835">
                                            <p:txEl>
                                              <p:pRg st="4" end="4"/>
                                            </p:txEl>
                                          </p:spTgt>
                                        </p:tgtEl>
                                        <p:attrNameLst>
                                          <p:attrName>ppt_c</p:attrName>
                                        </p:attrNameLst>
                                      </p:cBhvr>
                                      <p:to>
                                        <a:schemeClr val="folHlink"/>
                                      </p:to>
                                    </p:animClr>
                                  </p:subTnLst>
                                </p:cTn>
                              </p:par>
                              <p:par>
                                <p:cTn id="20" presetID="22" presetClass="entr" presetSubtype="8" fill="hold" grpId="0" nodeType="withEffect">
                                  <p:stCondLst>
                                    <p:cond delay="0"/>
                                  </p:stCondLst>
                                  <p:childTnLst>
                                    <p:set>
                                      <p:cBhvr>
                                        <p:cTn id="21" dur="1" fill="hold">
                                          <p:stCondLst>
                                            <p:cond delay="0"/>
                                          </p:stCondLst>
                                        </p:cTn>
                                        <p:tgtEl>
                                          <p:spTgt spid="2296835">
                                            <p:txEl>
                                              <p:pRg st="6" end="6"/>
                                            </p:txEl>
                                          </p:spTgt>
                                        </p:tgtEl>
                                        <p:attrNameLst>
                                          <p:attrName>style.visibility</p:attrName>
                                        </p:attrNameLst>
                                      </p:cBhvr>
                                      <p:to>
                                        <p:strVal val="visible"/>
                                      </p:to>
                                    </p:set>
                                    <p:animEffect transition="in" filter="wipe(left)">
                                      <p:cBhvr>
                                        <p:cTn id="22" dur="500"/>
                                        <p:tgtEl>
                                          <p:spTgt spid="2296835">
                                            <p:txEl>
                                              <p:pRg st="6" end="6"/>
                                            </p:txEl>
                                          </p:spTgt>
                                        </p:tgtEl>
                                      </p:cBhvr>
                                    </p:animEffect>
                                  </p:childTnLst>
                                  <p:subTnLst>
                                    <p:animClr clrSpc="rgb" dir="cw">
                                      <p:cBhvr override="childStyle">
                                        <p:cTn dur="1" fill="hold" display="0" masterRel="nextClick" afterEffect="1"/>
                                        <p:tgtEl>
                                          <p:spTgt spid="2296835">
                                            <p:txEl>
                                              <p:pRg st="6" end="6"/>
                                            </p:txEl>
                                          </p:spTgt>
                                        </p:tgtEl>
                                        <p:attrNameLst>
                                          <p:attrName>ppt_c</p:attrName>
                                        </p:attrNameLst>
                                      </p:cBhvr>
                                      <p:to>
                                        <a:schemeClr val="folHlink"/>
                                      </p:to>
                                    </p:animClr>
                                  </p:subTnLst>
                                </p:cTn>
                              </p:par>
                              <p:par>
                                <p:cTn id="23" presetID="22" presetClass="entr" presetSubtype="8" fill="hold" grpId="0" nodeType="withEffect">
                                  <p:stCondLst>
                                    <p:cond delay="0"/>
                                  </p:stCondLst>
                                  <p:childTnLst>
                                    <p:set>
                                      <p:cBhvr>
                                        <p:cTn id="24" dur="1" fill="hold">
                                          <p:stCondLst>
                                            <p:cond delay="0"/>
                                          </p:stCondLst>
                                        </p:cTn>
                                        <p:tgtEl>
                                          <p:spTgt spid="2296835">
                                            <p:txEl>
                                              <p:pRg st="7" end="7"/>
                                            </p:txEl>
                                          </p:spTgt>
                                        </p:tgtEl>
                                        <p:attrNameLst>
                                          <p:attrName>style.visibility</p:attrName>
                                        </p:attrNameLst>
                                      </p:cBhvr>
                                      <p:to>
                                        <p:strVal val="visible"/>
                                      </p:to>
                                    </p:set>
                                    <p:animEffect transition="in" filter="wipe(left)">
                                      <p:cBhvr>
                                        <p:cTn id="25" dur="500"/>
                                        <p:tgtEl>
                                          <p:spTgt spid="2296835">
                                            <p:txEl>
                                              <p:pRg st="7" end="7"/>
                                            </p:txEl>
                                          </p:spTgt>
                                        </p:tgtEl>
                                      </p:cBhvr>
                                    </p:animEffect>
                                  </p:childTnLst>
                                  <p:subTnLst>
                                    <p:animClr clrSpc="rgb" dir="cw">
                                      <p:cBhvr override="childStyle">
                                        <p:cTn dur="1" fill="hold" display="0" masterRel="nextClick" afterEffect="1"/>
                                        <p:tgtEl>
                                          <p:spTgt spid="2296835">
                                            <p:txEl>
                                              <p:pRg st="7" end="7"/>
                                            </p:txEl>
                                          </p:spTgt>
                                        </p:tgtEl>
                                        <p:attrNameLst>
                                          <p:attrName>ppt_c</p:attrName>
                                        </p:attrNameLst>
                                      </p:cBhvr>
                                      <p:to>
                                        <a:schemeClr val="folHlink"/>
                                      </p:to>
                                    </p:animClr>
                                  </p:subTnLst>
                                </p:cTn>
                              </p:par>
                              <p:par>
                                <p:cTn id="26" presetID="22" presetClass="entr" presetSubtype="8" fill="hold" grpId="0" nodeType="withEffect">
                                  <p:stCondLst>
                                    <p:cond delay="0"/>
                                  </p:stCondLst>
                                  <p:childTnLst>
                                    <p:set>
                                      <p:cBhvr>
                                        <p:cTn id="27" dur="1" fill="hold">
                                          <p:stCondLst>
                                            <p:cond delay="0"/>
                                          </p:stCondLst>
                                        </p:cTn>
                                        <p:tgtEl>
                                          <p:spTgt spid="2296835">
                                            <p:txEl>
                                              <p:pRg st="8" end="8"/>
                                            </p:txEl>
                                          </p:spTgt>
                                        </p:tgtEl>
                                        <p:attrNameLst>
                                          <p:attrName>style.visibility</p:attrName>
                                        </p:attrNameLst>
                                      </p:cBhvr>
                                      <p:to>
                                        <p:strVal val="visible"/>
                                      </p:to>
                                    </p:set>
                                    <p:animEffect transition="in" filter="wipe(left)">
                                      <p:cBhvr>
                                        <p:cTn id="28" dur="500"/>
                                        <p:tgtEl>
                                          <p:spTgt spid="2296835">
                                            <p:txEl>
                                              <p:pRg st="8" end="8"/>
                                            </p:txEl>
                                          </p:spTgt>
                                        </p:tgtEl>
                                      </p:cBhvr>
                                    </p:animEffect>
                                  </p:childTnLst>
                                  <p:subTnLst>
                                    <p:animClr clrSpc="rgb" dir="cw">
                                      <p:cBhvr override="childStyle">
                                        <p:cTn dur="1" fill="hold" display="0" masterRel="nextClick" afterEffect="1"/>
                                        <p:tgtEl>
                                          <p:spTgt spid="2296835">
                                            <p:txEl>
                                              <p:pRg st="8" end="8"/>
                                            </p:txEl>
                                          </p:spTgt>
                                        </p:tgtEl>
                                        <p:attrNameLst>
                                          <p:attrName>ppt_c</p:attrName>
                                        </p:attrNameLst>
                                      </p:cBhvr>
                                      <p:to>
                                        <a:schemeClr val="folHlink"/>
                                      </p:to>
                                    </p:animClr>
                                  </p:subTnLst>
                                </p:cTn>
                              </p:par>
                              <p:par>
                                <p:cTn id="29" presetID="22" presetClass="entr" presetSubtype="8" fill="hold" grpId="0" nodeType="withEffect">
                                  <p:stCondLst>
                                    <p:cond delay="0"/>
                                  </p:stCondLst>
                                  <p:childTnLst>
                                    <p:set>
                                      <p:cBhvr>
                                        <p:cTn id="30" dur="1" fill="hold">
                                          <p:stCondLst>
                                            <p:cond delay="0"/>
                                          </p:stCondLst>
                                        </p:cTn>
                                        <p:tgtEl>
                                          <p:spTgt spid="2296835">
                                            <p:txEl>
                                              <p:pRg st="9" end="9"/>
                                            </p:txEl>
                                          </p:spTgt>
                                        </p:tgtEl>
                                        <p:attrNameLst>
                                          <p:attrName>style.visibility</p:attrName>
                                        </p:attrNameLst>
                                      </p:cBhvr>
                                      <p:to>
                                        <p:strVal val="visible"/>
                                      </p:to>
                                    </p:set>
                                    <p:animEffect transition="in" filter="wipe(left)">
                                      <p:cBhvr>
                                        <p:cTn id="31" dur="500"/>
                                        <p:tgtEl>
                                          <p:spTgt spid="2296835">
                                            <p:txEl>
                                              <p:pRg st="9" end="9"/>
                                            </p:txEl>
                                          </p:spTgt>
                                        </p:tgtEl>
                                      </p:cBhvr>
                                    </p:animEffect>
                                  </p:childTnLst>
                                  <p:subTnLst>
                                    <p:animClr clrSpc="rgb" dir="cw">
                                      <p:cBhvr override="childStyle">
                                        <p:cTn dur="1" fill="hold" display="0" masterRel="nextClick" afterEffect="1"/>
                                        <p:tgtEl>
                                          <p:spTgt spid="2296835">
                                            <p:txEl>
                                              <p:pRg st="9" end="9"/>
                                            </p:txEl>
                                          </p:spTgt>
                                        </p:tgtEl>
                                        <p:attrNameLst>
                                          <p:attrName>ppt_c</p:attrName>
                                        </p:attrNameLst>
                                      </p:cBhvr>
                                      <p:to>
                                        <a:schemeClr val="folHlink"/>
                                      </p:to>
                                    </p:animClr>
                                  </p:subTnLst>
                                </p:cTn>
                              </p:par>
                              <p:par>
                                <p:cTn id="32" presetID="22" presetClass="entr" presetSubtype="8" fill="hold" grpId="0" nodeType="withEffect">
                                  <p:stCondLst>
                                    <p:cond delay="0"/>
                                  </p:stCondLst>
                                  <p:childTnLst>
                                    <p:set>
                                      <p:cBhvr>
                                        <p:cTn id="33" dur="1" fill="hold">
                                          <p:stCondLst>
                                            <p:cond delay="0"/>
                                          </p:stCondLst>
                                        </p:cTn>
                                        <p:tgtEl>
                                          <p:spTgt spid="2296835">
                                            <p:txEl>
                                              <p:pRg st="10" end="10"/>
                                            </p:txEl>
                                          </p:spTgt>
                                        </p:tgtEl>
                                        <p:attrNameLst>
                                          <p:attrName>style.visibility</p:attrName>
                                        </p:attrNameLst>
                                      </p:cBhvr>
                                      <p:to>
                                        <p:strVal val="visible"/>
                                      </p:to>
                                    </p:set>
                                    <p:animEffect transition="in" filter="wipe(left)">
                                      <p:cBhvr>
                                        <p:cTn id="34" dur="500"/>
                                        <p:tgtEl>
                                          <p:spTgt spid="2296835">
                                            <p:txEl>
                                              <p:pRg st="10" end="10"/>
                                            </p:txEl>
                                          </p:spTgt>
                                        </p:tgtEl>
                                      </p:cBhvr>
                                    </p:animEffect>
                                  </p:childTnLst>
                                  <p:subTnLst>
                                    <p:animClr clrSpc="rgb" dir="cw">
                                      <p:cBhvr override="childStyle">
                                        <p:cTn dur="1" fill="hold" display="0" masterRel="nextClick" afterEffect="1"/>
                                        <p:tgtEl>
                                          <p:spTgt spid="2296835">
                                            <p:txEl>
                                              <p:pRg st="10" end="10"/>
                                            </p:txEl>
                                          </p:spTgt>
                                        </p:tgtEl>
                                        <p:attrNameLst>
                                          <p:attrName>ppt_c</p:attrName>
                                        </p:attrNameLst>
                                      </p:cBhvr>
                                      <p:to>
                                        <a:schemeClr val="folHlink"/>
                                      </p:to>
                                    </p:animClr>
                                  </p:subTnLst>
                                </p:cTn>
                              </p:par>
                              <p:par>
                                <p:cTn id="35" presetID="22" presetClass="entr" presetSubtype="8" fill="hold" grpId="0" nodeType="withEffect">
                                  <p:stCondLst>
                                    <p:cond delay="0"/>
                                  </p:stCondLst>
                                  <p:childTnLst>
                                    <p:set>
                                      <p:cBhvr>
                                        <p:cTn id="36" dur="1" fill="hold">
                                          <p:stCondLst>
                                            <p:cond delay="0"/>
                                          </p:stCondLst>
                                        </p:cTn>
                                        <p:tgtEl>
                                          <p:spTgt spid="2296835">
                                            <p:txEl>
                                              <p:pRg st="11" end="11"/>
                                            </p:txEl>
                                          </p:spTgt>
                                        </p:tgtEl>
                                        <p:attrNameLst>
                                          <p:attrName>style.visibility</p:attrName>
                                        </p:attrNameLst>
                                      </p:cBhvr>
                                      <p:to>
                                        <p:strVal val="visible"/>
                                      </p:to>
                                    </p:set>
                                    <p:animEffect transition="in" filter="wipe(left)">
                                      <p:cBhvr>
                                        <p:cTn id="37" dur="500"/>
                                        <p:tgtEl>
                                          <p:spTgt spid="2296835">
                                            <p:txEl>
                                              <p:pRg st="11" end="11"/>
                                            </p:txEl>
                                          </p:spTgt>
                                        </p:tgtEl>
                                      </p:cBhvr>
                                    </p:animEffect>
                                  </p:childTnLst>
                                  <p:subTnLst>
                                    <p:animClr clrSpc="rgb" dir="cw">
                                      <p:cBhvr override="childStyle">
                                        <p:cTn dur="1" fill="hold" display="0" masterRel="nextClick" afterEffect="1"/>
                                        <p:tgtEl>
                                          <p:spTgt spid="2296835">
                                            <p:txEl>
                                              <p:pRg st="11" end="1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683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GATHERING</a:t>
            </a:r>
            <a:endParaRPr lang="en-GB" dirty="0"/>
          </a:p>
        </p:txBody>
      </p:sp>
      <p:pic>
        <p:nvPicPr>
          <p:cNvPr id="4" name="Picture 3"/>
          <p:cNvPicPr>
            <a:picLocks noChangeAspect="1"/>
          </p:cNvPicPr>
          <p:nvPr/>
        </p:nvPicPr>
        <p:blipFill>
          <a:blip r:embed="rId2"/>
          <a:stretch>
            <a:fillRect/>
          </a:stretch>
        </p:blipFill>
        <p:spPr>
          <a:xfrm>
            <a:off x="12138" y="1196751"/>
            <a:ext cx="9131862" cy="4084099"/>
          </a:xfrm>
          <a:prstGeom prst="rect">
            <a:avLst/>
          </a:prstGeom>
        </p:spPr>
      </p:pic>
      <p:pic>
        <p:nvPicPr>
          <p:cNvPr id="5" name="Picture 4"/>
          <p:cNvPicPr>
            <a:picLocks noChangeAspect="1"/>
          </p:cNvPicPr>
          <p:nvPr/>
        </p:nvPicPr>
        <p:blipFill>
          <a:blip r:embed="rId3"/>
          <a:stretch>
            <a:fillRect/>
          </a:stretch>
        </p:blipFill>
        <p:spPr>
          <a:xfrm>
            <a:off x="251519" y="5280850"/>
            <a:ext cx="8892481" cy="1311440"/>
          </a:xfrm>
          <a:prstGeom prst="rect">
            <a:avLst/>
          </a:prstGeom>
        </p:spPr>
      </p:pic>
    </p:spTree>
    <p:extLst>
      <p:ext uri="{BB962C8B-B14F-4D97-AF65-F5344CB8AC3E}">
        <p14:creationId xmlns:p14="http://schemas.microsoft.com/office/powerpoint/2010/main" val="33712513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ANALYSIS</a:t>
            </a:r>
            <a:endParaRPr lang="en-GB" dirty="0"/>
          </a:p>
        </p:txBody>
      </p:sp>
      <p:pic>
        <p:nvPicPr>
          <p:cNvPr id="3" name="Picture 2"/>
          <p:cNvPicPr>
            <a:picLocks noChangeAspect="1"/>
          </p:cNvPicPr>
          <p:nvPr/>
        </p:nvPicPr>
        <p:blipFill>
          <a:blip r:embed="rId2"/>
          <a:stretch>
            <a:fillRect/>
          </a:stretch>
        </p:blipFill>
        <p:spPr>
          <a:xfrm>
            <a:off x="20806" y="1556792"/>
            <a:ext cx="9123193" cy="2511182"/>
          </a:xfrm>
          <a:prstGeom prst="rect">
            <a:avLst/>
          </a:prstGeom>
        </p:spPr>
      </p:pic>
    </p:spTree>
    <p:extLst>
      <p:ext uri="{BB962C8B-B14F-4D97-AF65-F5344CB8AC3E}">
        <p14:creationId xmlns:p14="http://schemas.microsoft.com/office/powerpoint/2010/main" val="1560219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ANALYSIS</a:t>
            </a:r>
            <a:endParaRPr lang="en-GB" dirty="0"/>
          </a:p>
        </p:txBody>
      </p:sp>
      <p:pic>
        <p:nvPicPr>
          <p:cNvPr id="4" name="Picture 3"/>
          <p:cNvPicPr>
            <a:picLocks noChangeAspect="1"/>
          </p:cNvPicPr>
          <p:nvPr/>
        </p:nvPicPr>
        <p:blipFill>
          <a:blip r:embed="rId2"/>
          <a:stretch>
            <a:fillRect/>
          </a:stretch>
        </p:blipFill>
        <p:spPr>
          <a:xfrm>
            <a:off x="0" y="1988840"/>
            <a:ext cx="9144000" cy="1400638"/>
          </a:xfrm>
          <a:prstGeom prst="rect">
            <a:avLst/>
          </a:prstGeom>
        </p:spPr>
      </p:pic>
    </p:spTree>
    <p:extLst>
      <p:ext uri="{BB962C8B-B14F-4D97-AF65-F5344CB8AC3E}">
        <p14:creationId xmlns:p14="http://schemas.microsoft.com/office/powerpoint/2010/main" val="1176358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646331"/>
          </a:xfrm>
        </p:spPr>
        <p:txBody>
          <a:bodyPr/>
          <a:lstStyle/>
          <a:p>
            <a:r>
              <a:rPr lang="en-US" dirty="0" smtClean="0"/>
              <a:t>DIAGRAMMING TECHNIQUES</a:t>
            </a:r>
            <a:endParaRPr lang="en-GB" dirty="0"/>
          </a:p>
        </p:txBody>
      </p:sp>
      <p:pic>
        <p:nvPicPr>
          <p:cNvPr id="3" name="Picture 2"/>
          <p:cNvPicPr>
            <a:picLocks noChangeAspect="1"/>
          </p:cNvPicPr>
          <p:nvPr/>
        </p:nvPicPr>
        <p:blipFill>
          <a:blip r:embed="rId2"/>
          <a:stretch>
            <a:fillRect/>
          </a:stretch>
        </p:blipFill>
        <p:spPr>
          <a:xfrm>
            <a:off x="26008" y="1628800"/>
            <a:ext cx="9117991" cy="2855128"/>
          </a:xfrm>
          <a:prstGeom prst="rect">
            <a:avLst/>
          </a:prstGeom>
        </p:spPr>
      </p:pic>
    </p:spTree>
    <p:extLst>
      <p:ext uri="{BB962C8B-B14F-4D97-AF65-F5344CB8AC3E}">
        <p14:creationId xmlns:p14="http://schemas.microsoft.com/office/powerpoint/2010/main" val="11210734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DIAGRAM</a:t>
            </a:r>
            <a:endParaRPr lang="en-GB" dirty="0"/>
          </a:p>
        </p:txBody>
      </p:sp>
      <p:pic>
        <p:nvPicPr>
          <p:cNvPr id="4" name="Picture 3"/>
          <p:cNvPicPr>
            <a:picLocks noChangeAspect="1"/>
          </p:cNvPicPr>
          <p:nvPr/>
        </p:nvPicPr>
        <p:blipFill>
          <a:blip r:embed="rId2"/>
          <a:stretch>
            <a:fillRect/>
          </a:stretch>
        </p:blipFill>
        <p:spPr>
          <a:xfrm>
            <a:off x="971600" y="920969"/>
            <a:ext cx="7380231" cy="5942671"/>
          </a:xfrm>
          <a:prstGeom prst="rect">
            <a:avLst/>
          </a:prstGeom>
        </p:spPr>
      </p:pic>
    </p:spTree>
    <p:extLst>
      <p:ext uri="{BB962C8B-B14F-4D97-AF65-F5344CB8AC3E}">
        <p14:creationId xmlns:p14="http://schemas.microsoft.com/office/powerpoint/2010/main" val="24431780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GB" dirty="0"/>
          </a:p>
        </p:txBody>
      </p:sp>
      <p:pic>
        <p:nvPicPr>
          <p:cNvPr id="3" name="Picture 2"/>
          <p:cNvPicPr>
            <a:picLocks noChangeAspect="1"/>
          </p:cNvPicPr>
          <p:nvPr/>
        </p:nvPicPr>
        <p:blipFill>
          <a:blip r:embed="rId2"/>
          <a:stretch>
            <a:fillRect/>
          </a:stretch>
        </p:blipFill>
        <p:spPr>
          <a:xfrm>
            <a:off x="0" y="1268760"/>
            <a:ext cx="9144000" cy="2485411"/>
          </a:xfrm>
          <a:prstGeom prst="rect">
            <a:avLst/>
          </a:prstGeom>
        </p:spPr>
      </p:pic>
    </p:spTree>
    <p:extLst>
      <p:ext uri="{BB962C8B-B14F-4D97-AF65-F5344CB8AC3E}">
        <p14:creationId xmlns:p14="http://schemas.microsoft.com/office/powerpoint/2010/main" val="31021291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ChangeArrowheads="1"/>
          </p:cNvSpPr>
          <p:nvPr/>
        </p:nvSpPr>
        <p:spPr bwMode="auto">
          <a:xfrm>
            <a:off x="461963" y="1444625"/>
            <a:ext cx="3124200" cy="2057400"/>
          </a:xfrm>
          <a:prstGeom prst="rect">
            <a:avLst/>
          </a:prstGeom>
          <a:solidFill>
            <a:schemeClr val="bg1"/>
          </a:solidFill>
          <a:ln w="9525">
            <a:solidFill>
              <a:srgbClr val="FF0000"/>
            </a:solidFill>
            <a:miter lim="800000"/>
            <a:headEnd/>
            <a:tailEnd/>
          </a:ln>
        </p:spPr>
        <p:txBody>
          <a:bodyPr wrap="none" anchor="ctr"/>
          <a:lstStyle/>
          <a:p>
            <a:endParaRPr lang="ur-PK">
              <a:solidFill>
                <a:schemeClr val="accent1">
                  <a:lumMod val="75000"/>
                </a:schemeClr>
              </a:solidFill>
            </a:endParaRPr>
          </a:p>
        </p:txBody>
      </p:sp>
      <p:sp>
        <p:nvSpPr>
          <p:cNvPr id="2275331" name="Rectangle 3"/>
          <p:cNvSpPr>
            <a:spLocks noGrp="1" noChangeArrowheads="1"/>
          </p:cNvSpPr>
          <p:nvPr>
            <p:ph type="title"/>
          </p:nvPr>
        </p:nvSpPr>
        <p:spPr>
          <a:xfrm>
            <a:off x="1371600" y="304800"/>
            <a:ext cx="7772400" cy="707886"/>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SWOT</a:t>
            </a:r>
          </a:p>
        </p:txBody>
      </p:sp>
      <p:sp>
        <p:nvSpPr>
          <p:cNvPr id="459780" name="Text Box 4"/>
          <p:cNvSpPr txBox="1">
            <a:spLocks noChangeArrowheads="1"/>
          </p:cNvSpPr>
          <p:nvPr/>
        </p:nvSpPr>
        <p:spPr bwMode="auto">
          <a:xfrm>
            <a:off x="1147763" y="1597025"/>
            <a:ext cx="1676400" cy="457200"/>
          </a:xfrm>
          <a:prstGeom prst="rect">
            <a:avLst/>
          </a:prstGeom>
          <a:noFill/>
          <a:ln w="9525">
            <a:noFill/>
            <a:miter lim="800000"/>
            <a:headEnd/>
            <a:tailEnd/>
          </a:ln>
        </p:spPr>
        <p:txBody>
          <a:bodyPr>
            <a:spAutoFit/>
          </a:bodyPr>
          <a:lstStyle/>
          <a:p>
            <a:pPr algn="l">
              <a:spcBef>
                <a:spcPct val="0"/>
              </a:spcBef>
            </a:pPr>
            <a:r>
              <a:rPr lang="en-US" sz="2400" b="1" dirty="0">
                <a:solidFill>
                  <a:schemeClr val="accent6">
                    <a:lumMod val="75000"/>
                  </a:schemeClr>
                </a:solidFill>
                <a:latin typeface="Times New Roman" pitchFamily="18" charset="0"/>
              </a:rPr>
              <a:t>Strengths</a:t>
            </a:r>
          </a:p>
        </p:txBody>
      </p:sp>
      <p:sp>
        <p:nvSpPr>
          <p:cNvPr id="459781" name="Rectangle 5"/>
          <p:cNvSpPr>
            <a:spLocks noChangeArrowheads="1"/>
          </p:cNvSpPr>
          <p:nvPr/>
        </p:nvSpPr>
        <p:spPr bwMode="auto">
          <a:xfrm>
            <a:off x="5338763" y="3883025"/>
            <a:ext cx="3124200" cy="2057400"/>
          </a:xfrm>
          <a:prstGeom prst="rect">
            <a:avLst/>
          </a:prstGeom>
          <a:solidFill>
            <a:schemeClr val="bg1"/>
          </a:solidFill>
          <a:ln w="9525">
            <a:solidFill>
              <a:srgbClr val="FF0000"/>
            </a:solidFill>
            <a:miter lim="800000"/>
            <a:headEnd/>
            <a:tailEnd/>
          </a:ln>
        </p:spPr>
        <p:txBody>
          <a:bodyPr wrap="none" anchor="ctr"/>
          <a:lstStyle/>
          <a:p>
            <a:endParaRPr lang="ur-PK">
              <a:solidFill>
                <a:schemeClr val="accent1">
                  <a:lumMod val="75000"/>
                </a:schemeClr>
              </a:solidFill>
            </a:endParaRPr>
          </a:p>
        </p:txBody>
      </p:sp>
      <p:sp>
        <p:nvSpPr>
          <p:cNvPr id="459782" name="Rectangle 6"/>
          <p:cNvSpPr>
            <a:spLocks noChangeArrowheads="1"/>
          </p:cNvSpPr>
          <p:nvPr/>
        </p:nvSpPr>
        <p:spPr bwMode="auto">
          <a:xfrm>
            <a:off x="614363" y="3883025"/>
            <a:ext cx="3124200" cy="2057400"/>
          </a:xfrm>
          <a:prstGeom prst="rect">
            <a:avLst/>
          </a:prstGeom>
          <a:solidFill>
            <a:schemeClr val="bg1"/>
          </a:solidFill>
          <a:ln w="9525">
            <a:solidFill>
              <a:srgbClr val="FF0000"/>
            </a:solidFill>
            <a:miter lim="800000"/>
            <a:headEnd/>
            <a:tailEnd/>
          </a:ln>
        </p:spPr>
        <p:txBody>
          <a:bodyPr wrap="none" anchor="ctr"/>
          <a:lstStyle/>
          <a:p>
            <a:endParaRPr lang="ur-PK">
              <a:solidFill>
                <a:schemeClr val="accent1">
                  <a:lumMod val="75000"/>
                </a:schemeClr>
              </a:solidFill>
            </a:endParaRPr>
          </a:p>
        </p:txBody>
      </p:sp>
      <p:sp>
        <p:nvSpPr>
          <p:cNvPr id="459783" name="Rectangle 7"/>
          <p:cNvSpPr>
            <a:spLocks noChangeArrowheads="1"/>
          </p:cNvSpPr>
          <p:nvPr/>
        </p:nvSpPr>
        <p:spPr bwMode="auto">
          <a:xfrm>
            <a:off x="5338763" y="1444625"/>
            <a:ext cx="3124200" cy="2057400"/>
          </a:xfrm>
          <a:prstGeom prst="rect">
            <a:avLst/>
          </a:prstGeom>
          <a:solidFill>
            <a:schemeClr val="bg1"/>
          </a:solidFill>
          <a:ln w="9525">
            <a:solidFill>
              <a:srgbClr val="FF0000"/>
            </a:solidFill>
            <a:miter lim="800000"/>
            <a:headEnd/>
            <a:tailEnd/>
          </a:ln>
        </p:spPr>
        <p:txBody>
          <a:bodyPr wrap="none" anchor="ctr"/>
          <a:lstStyle/>
          <a:p>
            <a:pPr>
              <a:spcBef>
                <a:spcPct val="0"/>
              </a:spcBef>
            </a:pPr>
            <a:endParaRPr lang="ur-PK" sz="2400" b="0">
              <a:solidFill>
                <a:schemeClr val="accent1">
                  <a:lumMod val="75000"/>
                </a:schemeClr>
              </a:solidFill>
              <a:latin typeface="Times New Roman" pitchFamily="18" charset="0"/>
            </a:endParaRPr>
          </a:p>
        </p:txBody>
      </p:sp>
      <p:sp>
        <p:nvSpPr>
          <p:cNvPr id="459784" name="Text Box 8"/>
          <p:cNvSpPr txBox="1">
            <a:spLocks noChangeArrowheads="1"/>
          </p:cNvSpPr>
          <p:nvPr/>
        </p:nvSpPr>
        <p:spPr bwMode="auto">
          <a:xfrm>
            <a:off x="6100763" y="1597025"/>
            <a:ext cx="1741823" cy="461665"/>
          </a:xfrm>
          <a:prstGeom prst="rect">
            <a:avLst/>
          </a:prstGeom>
          <a:noFill/>
          <a:ln w="9525">
            <a:noFill/>
            <a:miter lim="800000"/>
            <a:headEnd/>
            <a:tailEnd/>
          </a:ln>
        </p:spPr>
        <p:txBody>
          <a:bodyPr wrap="none">
            <a:spAutoFit/>
          </a:bodyPr>
          <a:lstStyle/>
          <a:p>
            <a:pPr algn="l">
              <a:spcBef>
                <a:spcPct val="0"/>
              </a:spcBef>
            </a:pPr>
            <a:r>
              <a:rPr lang="en-US" sz="2400" b="1" dirty="0">
                <a:solidFill>
                  <a:srgbClr val="FF0000"/>
                </a:solidFill>
                <a:latin typeface="Times New Roman" pitchFamily="18" charset="0"/>
              </a:rPr>
              <a:t>Weaknesses</a:t>
            </a:r>
          </a:p>
        </p:txBody>
      </p:sp>
      <p:sp>
        <p:nvSpPr>
          <p:cNvPr id="459785" name="Text Box 9"/>
          <p:cNvSpPr txBox="1">
            <a:spLocks noChangeArrowheads="1"/>
          </p:cNvSpPr>
          <p:nvPr/>
        </p:nvSpPr>
        <p:spPr bwMode="auto">
          <a:xfrm>
            <a:off x="1147763" y="4111625"/>
            <a:ext cx="2031325" cy="461665"/>
          </a:xfrm>
          <a:prstGeom prst="rect">
            <a:avLst/>
          </a:prstGeom>
          <a:noFill/>
          <a:ln w="9525">
            <a:noFill/>
            <a:miter lim="800000"/>
            <a:headEnd/>
            <a:tailEnd/>
          </a:ln>
        </p:spPr>
        <p:txBody>
          <a:bodyPr wrap="none">
            <a:spAutoFit/>
          </a:bodyPr>
          <a:lstStyle/>
          <a:p>
            <a:pPr algn="l">
              <a:spcBef>
                <a:spcPct val="0"/>
              </a:spcBef>
            </a:pPr>
            <a:r>
              <a:rPr lang="en-US" sz="2400" b="1" dirty="0">
                <a:solidFill>
                  <a:schemeClr val="accent6">
                    <a:lumMod val="75000"/>
                  </a:schemeClr>
                </a:solidFill>
                <a:latin typeface="Times New Roman" pitchFamily="18" charset="0"/>
              </a:rPr>
              <a:t>Opportunities</a:t>
            </a:r>
          </a:p>
        </p:txBody>
      </p:sp>
      <p:sp>
        <p:nvSpPr>
          <p:cNvPr id="459786" name="Text Box 10"/>
          <p:cNvSpPr txBox="1">
            <a:spLocks noChangeArrowheads="1"/>
          </p:cNvSpPr>
          <p:nvPr/>
        </p:nvSpPr>
        <p:spPr bwMode="auto">
          <a:xfrm>
            <a:off x="6389688" y="4035425"/>
            <a:ext cx="1205010" cy="461665"/>
          </a:xfrm>
          <a:prstGeom prst="rect">
            <a:avLst/>
          </a:prstGeom>
          <a:noFill/>
          <a:ln w="9525">
            <a:noFill/>
            <a:miter lim="800000"/>
            <a:headEnd/>
            <a:tailEnd/>
          </a:ln>
        </p:spPr>
        <p:txBody>
          <a:bodyPr wrap="none">
            <a:spAutoFit/>
          </a:bodyPr>
          <a:lstStyle/>
          <a:p>
            <a:pPr algn="l">
              <a:spcBef>
                <a:spcPct val="0"/>
              </a:spcBef>
            </a:pPr>
            <a:r>
              <a:rPr lang="en-US" sz="2400" b="1" dirty="0">
                <a:solidFill>
                  <a:srgbClr val="FF0000"/>
                </a:solidFill>
                <a:latin typeface="Times New Roman" pitchFamily="18" charset="0"/>
              </a:rPr>
              <a:t>Threats</a:t>
            </a:r>
          </a:p>
        </p:txBody>
      </p:sp>
      <p:sp>
        <p:nvSpPr>
          <p:cNvPr id="459787" name="Text Box 11"/>
          <p:cNvSpPr txBox="1">
            <a:spLocks noChangeArrowheads="1"/>
          </p:cNvSpPr>
          <p:nvPr/>
        </p:nvSpPr>
        <p:spPr bwMode="auto">
          <a:xfrm>
            <a:off x="3890963" y="2054225"/>
            <a:ext cx="1250950" cy="457200"/>
          </a:xfrm>
          <a:prstGeom prst="rect">
            <a:avLst/>
          </a:prstGeom>
          <a:noFill/>
          <a:ln w="9525">
            <a:noFill/>
            <a:miter lim="800000"/>
            <a:headEnd/>
            <a:tailEnd/>
          </a:ln>
        </p:spPr>
        <p:txBody>
          <a:bodyPr wrap="none">
            <a:spAutoFit/>
          </a:bodyPr>
          <a:lstStyle/>
          <a:p>
            <a:pPr algn="l">
              <a:spcBef>
                <a:spcPct val="0"/>
              </a:spcBef>
            </a:pPr>
            <a:r>
              <a:rPr lang="en-US" sz="2400">
                <a:solidFill>
                  <a:schemeClr val="bg1"/>
                </a:solidFill>
                <a:latin typeface="Times New Roman" pitchFamily="18" charset="0"/>
              </a:rPr>
              <a:t>Internal</a:t>
            </a:r>
          </a:p>
        </p:txBody>
      </p:sp>
      <p:sp>
        <p:nvSpPr>
          <p:cNvPr id="459788" name="Text Box 12"/>
          <p:cNvSpPr txBox="1">
            <a:spLocks noChangeArrowheads="1"/>
          </p:cNvSpPr>
          <p:nvPr/>
        </p:nvSpPr>
        <p:spPr bwMode="auto">
          <a:xfrm>
            <a:off x="3967163" y="4416425"/>
            <a:ext cx="1317625" cy="457200"/>
          </a:xfrm>
          <a:prstGeom prst="rect">
            <a:avLst/>
          </a:prstGeom>
          <a:noFill/>
          <a:ln w="9525">
            <a:noFill/>
            <a:miter lim="800000"/>
            <a:headEnd/>
            <a:tailEnd/>
          </a:ln>
        </p:spPr>
        <p:txBody>
          <a:bodyPr wrap="none">
            <a:spAutoFit/>
          </a:bodyPr>
          <a:lstStyle/>
          <a:p>
            <a:pPr algn="l">
              <a:spcBef>
                <a:spcPct val="0"/>
              </a:spcBef>
            </a:pPr>
            <a:r>
              <a:rPr lang="en-US" sz="2400">
                <a:solidFill>
                  <a:schemeClr val="bg1"/>
                </a:solidFill>
                <a:latin typeface="Times New Roman" pitchFamily="18" charset="0"/>
              </a:rPr>
              <a:t>External</a:t>
            </a:r>
          </a:p>
        </p:txBody>
      </p:sp>
      <p:sp>
        <p:nvSpPr>
          <p:cNvPr id="459789" name="Text Box 13"/>
          <p:cNvSpPr txBox="1">
            <a:spLocks noChangeArrowheads="1"/>
          </p:cNvSpPr>
          <p:nvPr/>
        </p:nvSpPr>
        <p:spPr bwMode="auto">
          <a:xfrm>
            <a:off x="1223963" y="2359025"/>
            <a:ext cx="1390124" cy="461665"/>
          </a:xfrm>
          <a:prstGeom prst="rect">
            <a:avLst/>
          </a:prstGeom>
          <a:noFill/>
          <a:ln w="9525">
            <a:noFill/>
            <a:miter lim="800000"/>
            <a:headEnd/>
            <a:tailEnd/>
          </a:ln>
        </p:spPr>
        <p:txBody>
          <a:bodyPr wrap="none">
            <a:spAutoFit/>
          </a:bodyPr>
          <a:lstStyle/>
          <a:p>
            <a:pPr algn="l">
              <a:spcBef>
                <a:spcPct val="0"/>
              </a:spcBef>
            </a:pPr>
            <a:r>
              <a:rPr lang="en-US" sz="2400" b="1" dirty="0">
                <a:solidFill>
                  <a:schemeClr val="accent1">
                    <a:lumMod val="50000"/>
                  </a:schemeClr>
                </a:solidFill>
                <a:latin typeface="Times New Roman" pitchFamily="18" charset="0"/>
              </a:rPr>
              <a:t>Build On</a:t>
            </a:r>
          </a:p>
        </p:txBody>
      </p:sp>
      <p:sp>
        <p:nvSpPr>
          <p:cNvPr id="459790" name="Text Box 14"/>
          <p:cNvSpPr txBox="1">
            <a:spLocks noChangeArrowheads="1"/>
          </p:cNvSpPr>
          <p:nvPr/>
        </p:nvSpPr>
        <p:spPr bwMode="auto">
          <a:xfrm>
            <a:off x="5427255" y="2435225"/>
            <a:ext cx="2878545" cy="461665"/>
          </a:xfrm>
          <a:prstGeom prst="rect">
            <a:avLst/>
          </a:prstGeom>
          <a:noFill/>
          <a:ln w="9525">
            <a:noFill/>
            <a:miter lim="800000"/>
            <a:headEnd/>
            <a:tailEnd/>
          </a:ln>
        </p:spPr>
        <p:txBody>
          <a:bodyPr wrap="none">
            <a:spAutoFit/>
          </a:bodyPr>
          <a:lstStyle/>
          <a:p>
            <a:pPr algn="l">
              <a:spcBef>
                <a:spcPct val="0"/>
              </a:spcBef>
            </a:pPr>
            <a:r>
              <a:rPr lang="en-US" sz="2400" b="1" dirty="0">
                <a:solidFill>
                  <a:schemeClr val="accent1">
                    <a:lumMod val="50000"/>
                  </a:schemeClr>
                </a:solidFill>
                <a:latin typeface="Times New Roman" pitchFamily="18" charset="0"/>
              </a:rPr>
              <a:t>Eliminate or Reduce</a:t>
            </a:r>
          </a:p>
        </p:txBody>
      </p:sp>
      <p:sp>
        <p:nvSpPr>
          <p:cNvPr id="459791" name="Text Box 15"/>
          <p:cNvSpPr txBox="1">
            <a:spLocks noChangeArrowheads="1"/>
          </p:cNvSpPr>
          <p:nvPr/>
        </p:nvSpPr>
        <p:spPr bwMode="auto">
          <a:xfrm>
            <a:off x="6373813" y="4797425"/>
            <a:ext cx="1293944" cy="461665"/>
          </a:xfrm>
          <a:prstGeom prst="rect">
            <a:avLst/>
          </a:prstGeom>
          <a:noFill/>
          <a:ln w="9525">
            <a:noFill/>
            <a:miter lim="800000"/>
            <a:headEnd/>
            <a:tailEnd/>
          </a:ln>
        </p:spPr>
        <p:txBody>
          <a:bodyPr wrap="none">
            <a:spAutoFit/>
          </a:bodyPr>
          <a:lstStyle/>
          <a:p>
            <a:pPr algn="l">
              <a:spcBef>
                <a:spcPct val="0"/>
              </a:spcBef>
            </a:pPr>
            <a:r>
              <a:rPr lang="en-US" sz="2400" b="1">
                <a:solidFill>
                  <a:schemeClr val="accent1">
                    <a:lumMod val="50000"/>
                  </a:schemeClr>
                </a:solidFill>
                <a:latin typeface="Times New Roman" pitchFamily="18" charset="0"/>
              </a:rPr>
              <a:t>Mitigate</a:t>
            </a:r>
          </a:p>
        </p:txBody>
      </p:sp>
      <p:sp>
        <p:nvSpPr>
          <p:cNvPr id="459792" name="Text Box 16"/>
          <p:cNvSpPr txBox="1">
            <a:spLocks noChangeArrowheads="1"/>
          </p:cNvSpPr>
          <p:nvPr/>
        </p:nvSpPr>
        <p:spPr bwMode="auto">
          <a:xfrm>
            <a:off x="1376363" y="4797425"/>
            <a:ext cx="1131887" cy="457200"/>
          </a:xfrm>
          <a:prstGeom prst="rect">
            <a:avLst/>
          </a:prstGeom>
          <a:noFill/>
          <a:ln w="9525">
            <a:noFill/>
            <a:miter lim="800000"/>
            <a:headEnd/>
            <a:tailEnd/>
          </a:ln>
        </p:spPr>
        <p:txBody>
          <a:bodyPr wrap="none">
            <a:spAutoFit/>
          </a:bodyPr>
          <a:lstStyle/>
          <a:p>
            <a:pPr algn="l">
              <a:spcBef>
                <a:spcPct val="0"/>
              </a:spcBef>
            </a:pPr>
            <a:r>
              <a:rPr lang="en-US" sz="2400" b="1" dirty="0">
                <a:solidFill>
                  <a:schemeClr val="accent1">
                    <a:lumMod val="50000"/>
                  </a:schemeClr>
                </a:solidFill>
                <a:latin typeface="Times New Roman" pitchFamily="18" charset="0"/>
              </a:rPr>
              <a:t>Exploit</a:t>
            </a:r>
          </a:p>
        </p:txBody>
      </p:sp>
      <p:sp>
        <p:nvSpPr>
          <p:cNvPr id="459793" name="Line 17"/>
          <p:cNvSpPr>
            <a:spLocks noChangeShapeType="1"/>
          </p:cNvSpPr>
          <p:nvPr/>
        </p:nvSpPr>
        <p:spPr bwMode="auto">
          <a:xfrm>
            <a:off x="461963" y="2130425"/>
            <a:ext cx="3124200" cy="0"/>
          </a:xfrm>
          <a:prstGeom prst="line">
            <a:avLst/>
          </a:prstGeom>
          <a:noFill/>
          <a:ln w="9525">
            <a:solidFill>
              <a:schemeClr val="tx1"/>
            </a:solidFill>
            <a:round/>
            <a:headEnd/>
            <a:tailEnd/>
          </a:ln>
        </p:spPr>
        <p:txBody>
          <a:bodyPr/>
          <a:lstStyle/>
          <a:p>
            <a:endParaRPr lang="en-US"/>
          </a:p>
        </p:txBody>
      </p:sp>
      <p:sp>
        <p:nvSpPr>
          <p:cNvPr id="459794" name="Line 18"/>
          <p:cNvSpPr>
            <a:spLocks noChangeShapeType="1"/>
          </p:cNvSpPr>
          <p:nvPr/>
        </p:nvSpPr>
        <p:spPr bwMode="auto">
          <a:xfrm>
            <a:off x="5338763" y="2130425"/>
            <a:ext cx="3048000" cy="0"/>
          </a:xfrm>
          <a:prstGeom prst="line">
            <a:avLst/>
          </a:prstGeom>
          <a:noFill/>
          <a:ln w="9525">
            <a:solidFill>
              <a:schemeClr val="tx1"/>
            </a:solidFill>
            <a:round/>
            <a:headEnd/>
            <a:tailEnd/>
          </a:ln>
        </p:spPr>
        <p:txBody>
          <a:bodyPr/>
          <a:lstStyle/>
          <a:p>
            <a:endParaRPr lang="en-US"/>
          </a:p>
        </p:txBody>
      </p:sp>
      <p:sp>
        <p:nvSpPr>
          <p:cNvPr id="459795" name="Line 19"/>
          <p:cNvSpPr>
            <a:spLocks noChangeShapeType="1"/>
          </p:cNvSpPr>
          <p:nvPr/>
        </p:nvSpPr>
        <p:spPr bwMode="auto">
          <a:xfrm>
            <a:off x="690563" y="4568825"/>
            <a:ext cx="3048000" cy="0"/>
          </a:xfrm>
          <a:prstGeom prst="line">
            <a:avLst/>
          </a:prstGeom>
          <a:noFill/>
          <a:ln w="9525">
            <a:solidFill>
              <a:schemeClr val="tx1"/>
            </a:solidFill>
            <a:round/>
            <a:headEnd/>
            <a:tailEnd/>
          </a:ln>
        </p:spPr>
        <p:txBody>
          <a:bodyPr/>
          <a:lstStyle/>
          <a:p>
            <a:endParaRPr lang="en-US"/>
          </a:p>
        </p:txBody>
      </p:sp>
      <p:sp>
        <p:nvSpPr>
          <p:cNvPr id="459796" name="Line 20"/>
          <p:cNvSpPr>
            <a:spLocks noChangeShapeType="1"/>
          </p:cNvSpPr>
          <p:nvPr/>
        </p:nvSpPr>
        <p:spPr bwMode="auto">
          <a:xfrm>
            <a:off x="5338763" y="4568825"/>
            <a:ext cx="3124200" cy="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26429645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REGISTER</a:t>
            </a:r>
            <a:endParaRPr lang="en-GB" dirty="0"/>
          </a:p>
        </p:txBody>
      </p:sp>
      <p:pic>
        <p:nvPicPr>
          <p:cNvPr id="4" name="Picture 3"/>
          <p:cNvPicPr>
            <a:picLocks noChangeAspect="1"/>
          </p:cNvPicPr>
          <p:nvPr/>
        </p:nvPicPr>
        <p:blipFill>
          <a:blip r:embed="rId2"/>
          <a:stretch>
            <a:fillRect/>
          </a:stretch>
        </p:blipFill>
        <p:spPr>
          <a:xfrm>
            <a:off x="0" y="1340768"/>
            <a:ext cx="9144000" cy="4964862"/>
          </a:xfrm>
          <a:prstGeom prst="rect">
            <a:avLst/>
          </a:prstGeom>
        </p:spPr>
      </p:pic>
    </p:spTree>
    <p:extLst>
      <p:ext uri="{BB962C8B-B14F-4D97-AF65-F5344CB8AC3E}">
        <p14:creationId xmlns:p14="http://schemas.microsoft.com/office/powerpoint/2010/main" val="33686692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200329"/>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Inputs to the Process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828800"/>
            <a:ext cx="8991600" cy="42672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Project Charter</a:t>
            </a:r>
          </a:p>
          <a:p>
            <a:pPr marL="342900" indent="-342900">
              <a:buFont typeface="Arial" pitchFamily="34" charset="0"/>
              <a:buChar char="•"/>
            </a:pPr>
            <a:r>
              <a:rPr lang="en-US" sz="2400" b="1" kern="0" dirty="0" smtClean="0">
                <a:solidFill>
                  <a:schemeClr val="accent1">
                    <a:lumMod val="50000"/>
                  </a:schemeClr>
                </a:solidFill>
                <a:latin typeface="+mn-lt"/>
                <a:cs typeface="+mn-cs"/>
              </a:rPr>
              <a:t>Risk Management Plan</a:t>
            </a:r>
          </a:p>
          <a:p>
            <a:pPr marL="342900" indent="-342900">
              <a:buFont typeface="Arial" pitchFamily="34" charset="0"/>
              <a:buChar char="•"/>
            </a:pPr>
            <a:r>
              <a:rPr lang="en-US" sz="2400" b="1" kern="0" dirty="0" smtClean="0">
                <a:solidFill>
                  <a:schemeClr val="accent1">
                    <a:lumMod val="50000"/>
                  </a:schemeClr>
                </a:solidFill>
                <a:latin typeface="+mn-lt"/>
                <a:cs typeface="+mn-cs"/>
              </a:rPr>
              <a:t>Output from project planning – such as the </a:t>
            </a:r>
          </a:p>
          <a:p>
            <a:pPr marL="800100" lvl="1" indent="-342900">
              <a:buFont typeface="Arial" pitchFamily="34" charset="0"/>
              <a:buChar char="•"/>
            </a:pPr>
            <a:r>
              <a:rPr lang="en-US" sz="2400" b="1" kern="0" dirty="0" smtClean="0">
                <a:solidFill>
                  <a:schemeClr val="accent1">
                    <a:lumMod val="50000"/>
                  </a:schemeClr>
                </a:solidFill>
                <a:latin typeface="+mn-lt"/>
                <a:cs typeface="+mn-cs"/>
              </a:rPr>
              <a:t>work breakdown structure, </a:t>
            </a:r>
          </a:p>
          <a:p>
            <a:pPr marL="800100" lvl="1" indent="-342900">
              <a:buFont typeface="Arial" pitchFamily="34" charset="0"/>
              <a:buChar char="•"/>
            </a:pPr>
            <a:r>
              <a:rPr lang="en-US" sz="2400" b="1" kern="0" dirty="0" smtClean="0">
                <a:solidFill>
                  <a:schemeClr val="accent1">
                    <a:lumMod val="50000"/>
                  </a:schemeClr>
                </a:solidFill>
                <a:latin typeface="+mn-lt"/>
                <a:cs typeface="+mn-cs"/>
              </a:rPr>
              <a:t>estimates and </a:t>
            </a:r>
          </a:p>
          <a:p>
            <a:pPr marL="800100" lvl="1" indent="-342900">
              <a:buFont typeface="Arial" pitchFamily="34" charset="0"/>
              <a:buChar char="•"/>
            </a:pPr>
            <a:r>
              <a:rPr lang="en-US" sz="2400" b="1" kern="0" dirty="0" smtClean="0">
                <a:solidFill>
                  <a:schemeClr val="accent1">
                    <a:lumMod val="50000"/>
                  </a:schemeClr>
                </a:solidFill>
                <a:latin typeface="+mn-lt"/>
                <a:cs typeface="+mn-cs"/>
              </a:rPr>
              <a:t>management plans</a:t>
            </a:r>
          </a:p>
          <a:p>
            <a:pPr marL="342900" indent="-342900">
              <a:buFont typeface="Arial" pitchFamily="34" charset="0"/>
              <a:buChar char="•"/>
            </a:pPr>
            <a:r>
              <a:rPr lang="en-US" sz="2400" b="1" kern="0" dirty="0" smtClean="0">
                <a:solidFill>
                  <a:schemeClr val="accent1">
                    <a:lumMod val="50000"/>
                  </a:schemeClr>
                </a:solidFill>
                <a:latin typeface="+mn-lt"/>
                <a:cs typeface="+mn-cs"/>
              </a:rPr>
              <a:t>List of common risk categories</a:t>
            </a:r>
          </a:p>
          <a:p>
            <a:pPr marL="342900" indent="-342900">
              <a:buFont typeface="Arial" pitchFamily="34" charset="0"/>
              <a:buChar char="•"/>
            </a:pPr>
            <a:r>
              <a:rPr lang="en-US" sz="2400" b="1" kern="0" dirty="0" smtClean="0">
                <a:solidFill>
                  <a:schemeClr val="accent1">
                    <a:lumMod val="50000"/>
                  </a:schemeClr>
                </a:solidFill>
                <a:latin typeface="+mn-lt"/>
                <a:cs typeface="+mn-cs"/>
              </a:rPr>
              <a:t>Historical records and project documents</a:t>
            </a:r>
          </a:p>
          <a:p>
            <a:pPr marL="342900" indent="-342900">
              <a:buFont typeface="Arial" pitchFamily="34" charset="0"/>
              <a:buChar char="•"/>
            </a:pPr>
            <a:r>
              <a:rPr lang="en-US" sz="2400" b="1" kern="0" dirty="0" smtClean="0">
                <a:solidFill>
                  <a:schemeClr val="accent1">
                    <a:lumMod val="50000"/>
                  </a:schemeClr>
                </a:solidFill>
                <a:latin typeface="+mn-lt"/>
                <a:cs typeface="+mn-cs"/>
              </a:rPr>
              <a:t>Stakeholder register</a:t>
            </a:r>
            <a:endParaRPr lang="en-US" sz="2400" b="1" kern="0" dirty="0">
              <a:solidFill>
                <a:srgbClr val="C00000"/>
              </a:solidFill>
            </a:endParaRPr>
          </a:p>
          <a:p>
            <a:endParaRPr lang="en-US" sz="2400" b="1" kern="0" dirty="0" smtClean="0">
              <a:solidFill>
                <a:srgbClr val="FF6600"/>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819060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82714"/>
            <a:ext cx="7086600" cy="1261884"/>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LEARNING OBJECTIVE</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2057400"/>
            <a:ext cx="8534400" cy="4038600"/>
          </a:xfrm>
          <a:prstGeom prst="rect">
            <a:avLst/>
          </a:prstGeom>
        </p:spPr>
        <p:txBody>
          <a:bodyPr/>
          <a:lstStyle/>
          <a:p>
            <a:pPr algn="ctr">
              <a:lnSpc>
                <a:spcPct val="115000"/>
              </a:lnSpc>
              <a:spcBef>
                <a:spcPts val="0"/>
              </a:spcBef>
              <a:spcAft>
                <a:spcPts val="0"/>
              </a:spcAft>
            </a:pPr>
            <a:r>
              <a:rPr lang="en-US" sz="3200" b="1" kern="0" dirty="0" smtClean="0">
                <a:solidFill>
                  <a:schemeClr val="accent1">
                    <a:lumMod val="50000"/>
                  </a:schemeClr>
                </a:solidFill>
                <a:latin typeface="+mn-lt"/>
                <a:cs typeface="+mn-cs"/>
              </a:rPr>
              <a:t>Understand </a:t>
            </a:r>
            <a:r>
              <a:rPr lang="en-US" sz="3200" b="1" kern="0" dirty="0">
                <a:solidFill>
                  <a:schemeClr val="accent1">
                    <a:lumMod val="50000"/>
                  </a:schemeClr>
                </a:solidFill>
                <a:latin typeface="+mn-lt"/>
                <a:cs typeface="+mn-cs"/>
              </a:rPr>
              <a:t>the process of Identify Risks clearly outlining the various risk types, sources, categories and factors that can be considered and what Inputs, Outputs, Tools and Techniques can be used for the same.</a:t>
            </a:r>
          </a:p>
          <a:p>
            <a:pPr algn="ctr">
              <a:lnSpc>
                <a:spcPct val="115000"/>
              </a:lnSpc>
              <a:spcBef>
                <a:spcPts val="0"/>
              </a:spcBef>
              <a:spcAft>
                <a:spcPts val="0"/>
              </a:spcAft>
            </a:pPr>
            <a:endParaRPr lang="en-US" sz="3200" b="1" kern="0" dirty="0">
              <a:solidFill>
                <a:schemeClr val="accent1">
                  <a:lumMod val="50000"/>
                </a:schemeClr>
              </a:solidFill>
              <a:latin typeface="+mn-lt"/>
              <a:cs typeface="+mn-cs"/>
            </a:endParaRPr>
          </a:p>
          <a:p>
            <a:pPr marL="0" marR="0" algn="ctr">
              <a:lnSpc>
                <a:spcPct val="115000"/>
              </a:lnSpc>
              <a:spcBef>
                <a:spcPts val="0"/>
              </a:spcBef>
              <a:spcAft>
                <a:spcPts val="0"/>
              </a:spcAft>
            </a:pPr>
            <a:endParaRPr lang="en-US" sz="3200" b="1" kern="0" dirty="0">
              <a:solidFill>
                <a:srgbClr val="FF6600"/>
              </a:solidFill>
              <a:latin typeface="+mn-lt"/>
              <a:cs typeface="+mn-cs"/>
            </a:endParaRPr>
          </a:p>
        </p:txBody>
      </p:sp>
      <p:sp>
        <p:nvSpPr>
          <p:cNvPr id="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a:t>
            </a:r>
            <a:r>
              <a:rPr lang="en-US" sz="2000" b="1" dirty="0">
                <a:solidFill>
                  <a:schemeClr val="bg1"/>
                </a:solidFill>
              </a:rPr>
              <a:t>7</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411540"/>
            <a:ext cx="7086600" cy="156966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Determine What Additional Information is Needed?</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133600"/>
            <a:ext cx="8991600" cy="39624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Have a complete </a:t>
            </a:r>
          </a:p>
          <a:p>
            <a:pPr marL="800100" lvl="1" indent="-342900">
              <a:buFont typeface="Arial" pitchFamily="34" charset="0"/>
              <a:buChar char="•"/>
            </a:pPr>
            <a:r>
              <a:rPr lang="en-US" sz="2800" b="1" kern="0" dirty="0" smtClean="0">
                <a:solidFill>
                  <a:schemeClr val="accent1">
                    <a:lumMod val="50000"/>
                  </a:schemeClr>
                </a:solidFill>
                <a:latin typeface="+mn-lt"/>
                <a:cs typeface="+mn-cs"/>
              </a:rPr>
              <a:t>Scope of work 			and </a:t>
            </a:r>
          </a:p>
          <a:p>
            <a:pPr marL="800100" lvl="1" indent="-342900">
              <a:buFont typeface="Arial" pitchFamily="34" charset="0"/>
              <a:buChar char="•"/>
            </a:pPr>
            <a:r>
              <a:rPr lang="en-US" sz="2800" b="1" kern="0" dirty="0" smtClean="0">
                <a:solidFill>
                  <a:schemeClr val="accent1">
                    <a:lumMod val="50000"/>
                  </a:schemeClr>
                </a:solidFill>
                <a:latin typeface="+mn-lt"/>
                <a:cs typeface="+mn-cs"/>
              </a:rPr>
              <a:t>Complete Requirements </a:t>
            </a:r>
          </a:p>
          <a:p>
            <a:pPr lvl="2"/>
            <a:r>
              <a:rPr lang="en-US" sz="2800" b="1" kern="0" dirty="0" smtClean="0">
                <a:solidFill>
                  <a:schemeClr val="accent1">
                    <a:lumMod val="50000"/>
                  </a:schemeClr>
                </a:solidFill>
                <a:latin typeface="+mn-lt"/>
                <a:cs typeface="+mn-cs"/>
              </a:rPr>
              <a:t>	before you begin Identify Risks process.</a:t>
            </a:r>
          </a:p>
          <a:p>
            <a:endParaRPr lang="en-US" sz="2800" b="1" kern="0" dirty="0" smtClean="0">
              <a:solidFill>
                <a:schemeClr val="accent1">
                  <a:lumMod val="50000"/>
                </a:schemeClr>
              </a:solidFill>
              <a:latin typeface="+mn-lt"/>
              <a:cs typeface="+mn-cs"/>
            </a:endParaRPr>
          </a:p>
          <a:p>
            <a:pPr algn="ctr"/>
            <a:r>
              <a:rPr lang="en-US" sz="2800" b="1" kern="0" dirty="0" smtClean="0">
                <a:solidFill>
                  <a:srgbClr val="C00000"/>
                </a:solidFill>
                <a:latin typeface="+mn-lt"/>
                <a:cs typeface="+mn-cs"/>
              </a:rPr>
              <a:t>“Unclear requirements or scope of work are a risk to the project and almost always have a negative cost and schedule impact.”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817919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954107"/>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Reasons Requirements are Difficult to Determine </a:t>
            </a:r>
            <a:endParaRPr lang="en-US" sz="2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219200"/>
            <a:ext cx="8991600" cy="4267200"/>
          </a:xfrm>
          <a:prstGeom prst="rect">
            <a:avLst/>
          </a:prstGeom>
        </p:spPr>
        <p:txBody>
          <a:bodyPr/>
          <a:lstStyle/>
          <a:p>
            <a:pPr marL="342900" indent="-342900">
              <a:buFont typeface="Arial" pitchFamily="34" charset="0"/>
              <a:buChar char="•"/>
            </a:pPr>
            <a:r>
              <a:rPr lang="en-US" sz="2000" b="1" kern="0" dirty="0" smtClean="0">
                <a:solidFill>
                  <a:schemeClr val="accent1">
                    <a:lumMod val="50000"/>
                  </a:schemeClr>
                </a:solidFill>
                <a:latin typeface="+mn-lt"/>
                <a:cs typeface="+mn-cs"/>
              </a:rPr>
              <a:t>Stakeholders grab onto the first or most obvious solution to a problem instead of working toward the best solutions.</a:t>
            </a:r>
          </a:p>
          <a:p>
            <a:pPr marL="342900" indent="-342900">
              <a:buFont typeface="Arial" pitchFamily="34" charset="0"/>
              <a:buChar char="•"/>
            </a:pPr>
            <a:r>
              <a:rPr lang="en-US" sz="2000" b="1" kern="0" dirty="0" smtClean="0">
                <a:solidFill>
                  <a:schemeClr val="accent1">
                    <a:lumMod val="50000"/>
                  </a:schemeClr>
                </a:solidFill>
                <a:latin typeface="+mn-lt"/>
                <a:cs typeface="+mn-cs"/>
              </a:rPr>
              <a:t>Changing environments.</a:t>
            </a:r>
          </a:p>
          <a:p>
            <a:pPr marL="342900" indent="-342900">
              <a:buFont typeface="Arial" pitchFamily="34" charset="0"/>
              <a:buChar char="•"/>
            </a:pPr>
            <a:r>
              <a:rPr lang="en-US" sz="2000" b="1" kern="0" dirty="0" smtClean="0">
                <a:solidFill>
                  <a:schemeClr val="accent1">
                    <a:lumMod val="50000"/>
                  </a:schemeClr>
                </a:solidFill>
                <a:latin typeface="+mn-lt"/>
                <a:cs typeface="+mn-cs"/>
              </a:rPr>
              <a:t>Differences in language or culture.</a:t>
            </a:r>
          </a:p>
          <a:p>
            <a:pPr marL="342900" indent="-342900">
              <a:buFont typeface="Arial" pitchFamily="34" charset="0"/>
              <a:buChar char="•"/>
            </a:pPr>
            <a:r>
              <a:rPr lang="en-US" sz="2000" b="1" kern="0" dirty="0" smtClean="0">
                <a:solidFill>
                  <a:schemeClr val="accent1">
                    <a:lumMod val="50000"/>
                  </a:schemeClr>
                </a:solidFill>
                <a:latin typeface="+mn-lt"/>
                <a:cs typeface="+mn-cs"/>
              </a:rPr>
              <a:t>Lack of support from management.</a:t>
            </a:r>
          </a:p>
          <a:p>
            <a:pPr marL="342900" indent="-342900">
              <a:buFont typeface="Arial" pitchFamily="34" charset="0"/>
              <a:buChar char="•"/>
            </a:pPr>
            <a:r>
              <a:rPr lang="en-US" sz="2000" b="1" kern="0" dirty="0" smtClean="0">
                <a:solidFill>
                  <a:schemeClr val="accent1">
                    <a:lumMod val="50000"/>
                  </a:schemeClr>
                </a:solidFill>
                <a:latin typeface="+mn-lt"/>
                <a:cs typeface="+mn-cs"/>
              </a:rPr>
              <a:t>Determining requirements seems to take too much time.</a:t>
            </a:r>
          </a:p>
          <a:p>
            <a:pPr marL="342900" indent="-342900">
              <a:buFont typeface="Arial" pitchFamily="34" charset="0"/>
              <a:buChar char="•"/>
            </a:pPr>
            <a:r>
              <a:rPr lang="en-US" sz="2000" b="1" kern="0" dirty="0" smtClean="0">
                <a:solidFill>
                  <a:schemeClr val="accent1">
                    <a:lumMod val="50000"/>
                  </a:schemeClr>
                </a:solidFill>
                <a:latin typeface="+mn-lt"/>
                <a:cs typeface="+mn-cs"/>
              </a:rPr>
              <a:t>Inexperienced project manager.</a:t>
            </a:r>
          </a:p>
          <a:p>
            <a:pPr marL="342900" indent="-342900">
              <a:buFont typeface="Arial" pitchFamily="34" charset="0"/>
              <a:buChar char="•"/>
            </a:pPr>
            <a:r>
              <a:rPr lang="en-US" sz="2000" b="1" kern="0" dirty="0" smtClean="0">
                <a:solidFill>
                  <a:schemeClr val="accent1">
                    <a:lumMod val="50000"/>
                  </a:schemeClr>
                </a:solidFill>
                <a:latin typeface="+mn-lt"/>
                <a:cs typeface="+mn-cs"/>
              </a:rPr>
              <a:t>Unclear methodology for determining requirements.</a:t>
            </a:r>
          </a:p>
          <a:p>
            <a:pPr marL="342900" indent="-342900">
              <a:buFont typeface="Arial" pitchFamily="34" charset="0"/>
              <a:buChar char="•"/>
            </a:pPr>
            <a:r>
              <a:rPr lang="en-US" sz="2000" b="1" kern="0" dirty="0" smtClean="0">
                <a:solidFill>
                  <a:schemeClr val="accent1">
                    <a:lumMod val="50000"/>
                  </a:schemeClr>
                </a:solidFill>
                <a:latin typeface="+mn-lt"/>
                <a:cs typeface="+mn-cs"/>
              </a:rPr>
              <a:t>Lack of historical records.</a:t>
            </a:r>
          </a:p>
          <a:p>
            <a:pPr marL="342900" indent="-342900">
              <a:buFont typeface="Arial" pitchFamily="34" charset="0"/>
              <a:buChar char="•"/>
            </a:pPr>
            <a:r>
              <a:rPr lang="en-US" sz="2000" b="1" kern="0" dirty="0" smtClean="0">
                <a:solidFill>
                  <a:schemeClr val="accent1">
                    <a:lumMod val="50000"/>
                  </a:schemeClr>
                </a:solidFill>
                <a:latin typeface="+mn-lt"/>
                <a:cs typeface="+mn-cs"/>
              </a:rPr>
              <a:t>Tendency to avoid arguments.</a:t>
            </a:r>
          </a:p>
          <a:p>
            <a:pPr marL="342900" indent="-342900">
              <a:buFont typeface="Arial" pitchFamily="34" charset="0"/>
              <a:buChar char="•"/>
            </a:pPr>
            <a:r>
              <a:rPr lang="en-US" sz="2000" b="1" kern="0" dirty="0" smtClean="0">
                <a:solidFill>
                  <a:schemeClr val="accent1">
                    <a:lumMod val="50000"/>
                  </a:schemeClr>
                </a:solidFill>
                <a:latin typeface="+mn-lt"/>
                <a:cs typeface="+mn-cs"/>
              </a:rPr>
              <a:t>Bureaucratic problems require the team to start the work before there is a final determination about what the organization wants.</a:t>
            </a:r>
          </a:p>
          <a:p>
            <a:pPr marL="342900" indent="-342900">
              <a:buFont typeface="Arial" pitchFamily="34" charset="0"/>
              <a:buChar char="•"/>
            </a:pPr>
            <a:r>
              <a:rPr lang="en-US" sz="2000" b="1" kern="0" dirty="0" smtClean="0">
                <a:solidFill>
                  <a:schemeClr val="accent1">
                    <a:lumMod val="50000"/>
                  </a:schemeClr>
                </a:solidFill>
                <a:latin typeface="+mn-lt"/>
                <a:cs typeface="+mn-cs"/>
              </a:rPr>
              <a:t>Stakeholders are trying to fast track the project.</a:t>
            </a:r>
          </a:p>
          <a:p>
            <a:pPr marL="342900" indent="-342900">
              <a:buFont typeface="Arial" pitchFamily="34" charset="0"/>
              <a:buChar char="•"/>
            </a:pPr>
            <a:r>
              <a:rPr lang="en-US" sz="2000" b="1" kern="0" dirty="0" smtClean="0">
                <a:solidFill>
                  <a:schemeClr val="accent1">
                    <a:lumMod val="50000"/>
                  </a:schemeClr>
                </a:solidFill>
                <a:latin typeface="+mn-lt"/>
                <a:cs typeface="+mn-cs"/>
              </a:rPr>
              <a:t>Stakeholders do not realize the consequences of providing unclear requirements.</a:t>
            </a:r>
          </a:p>
          <a:p>
            <a:pPr marL="342900" indent="-342900">
              <a:buFont typeface="Arial" pitchFamily="34" charset="0"/>
              <a:buChar char="•"/>
            </a:pPr>
            <a:r>
              <a:rPr lang="en-US" sz="2000" b="1" kern="0" dirty="0" smtClean="0">
                <a:solidFill>
                  <a:schemeClr val="accent1">
                    <a:lumMod val="50000"/>
                  </a:schemeClr>
                </a:solidFill>
                <a:latin typeface="+mn-lt"/>
                <a:cs typeface="+mn-cs"/>
              </a:rPr>
              <a:t>Stakeholders do not want to commit in case they change their minds later, keeping options open.</a:t>
            </a:r>
          </a:p>
          <a:p>
            <a:endParaRPr lang="en-US" sz="2000" b="1" kern="0" dirty="0" smtClean="0">
              <a:solidFill>
                <a:srgbClr val="FF6600"/>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8462337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70582"/>
            <a:ext cx="7086600" cy="1077218"/>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Show Them the Consequences</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447800"/>
            <a:ext cx="8991600" cy="4648200"/>
          </a:xfrm>
          <a:prstGeom prst="rect">
            <a:avLst/>
          </a:prstGeom>
        </p:spPr>
        <p:txBody>
          <a:bodyPr/>
          <a:lstStyle/>
          <a:p>
            <a:pPr marL="342900" indent="-342900">
              <a:buFont typeface="Arial" pitchFamily="34" charset="0"/>
              <a:buChar char="•"/>
            </a:pPr>
            <a:r>
              <a:rPr lang="en-US" sz="2800" b="1" kern="0" dirty="0" smtClean="0">
                <a:solidFill>
                  <a:srgbClr val="FF6600"/>
                </a:solidFill>
                <a:latin typeface="+mn-lt"/>
                <a:cs typeface="+mn-cs"/>
              </a:rPr>
              <a:t>Because the customer is not sure of the functionality of the X system</a:t>
            </a:r>
            <a:r>
              <a:rPr lang="en-US" sz="2800" b="1" kern="0" dirty="0" smtClean="0">
                <a:solidFill>
                  <a:schemeClr val="accent1">
                    <a:lumMod val="50000"/>
                  </a:schemeClr>
                </a:solidFill>
                <a:latin typeface="+mn-lt"/>
                <a:cs typeface="+mn-cs"/>
              </a:rPr>
              <a:t>, changes are expected. For every change in this area, there will be </a:t>
            </a:r>
            <a:r>
              <a:rPr lang="en-US" sz="2800" b="1" kern="0" dirty="0" smtClean="0">
                <a:solidFill>
                  <a:srgbClr val="FF0000"/>
                </a:solidFill>
                <a:latin typeface="+mn-lt"/>
                <a:cs typeface="+mn-cs"/>
              </a:rPr>
              <a:t>3-6 day delay </a:t>
            </a:r>
            <a:r>
              <a:rPr lang="en-US" sz="2800" b="1" kern="0" dirty="0" smtClean="0">
                <a:solidFill>
                  <a:schemeClr val="accent1">
                    <a:lumMod val="50000"/>
                  </a:schemeClr>
                </a:solidFill>
                <a:latin typeface="+mn-lt"/>
                <a:cs typeface="+mn-cs"/>
              </a:rPr>
              <a:t>of the project with a </a:t>
            </a:r>
            <a:r>
              <a:rPr lang="en-US" sz="2800" b="1" kern="0" dirty="0" smtClean="0">
                <a:solidFill>
                  <a:srgbClr val="C00000"/>
                </a:solidFill>
                <a:latin typeface="+mn-lt"/>
                <a:cs typeface="+mn-cs"/>
              </a:rPr>
              <a:t>US$10,000 to US$20,000 </a:t>
            </a:r>
            <a:r>
              <a:rPr lang="en-US" sz="2800" b="1" kern="0" dirty="0" smtClean="0">
                <a:solidFill>
                  <a:schemeClr val="accent1">
                    <a:lumMod val="50000"/>
                  </a:schemeClr>
                </a:solidFill>
                <a:latin typeface="+mn-lt"/>
                <a:cs typeface="+mn-cs"/>
              </a:rPr>
              <a:t>cost for each occurrence.</a:t>
            </a:r>
          </a:p>
          <a:p>
            <a:pPr marL="342900" indent="-342900">
              <a:buFont typeface="Arial" pitchFamily="34" charset="0"/>
              <a:buChar char="•"/>
            </a:pPr>
            <a:r>
              <a:rPr lang="en-US" sz="2800" b="1" kern="0" dirty="0" smtClean="0">
                <a:solidFill>
                  <a:srgbClr val="FF6600"/>
                </a:solidFill>
                <a:latin typeface="+mn-lt"/>
                <a:cs typeface="+mn-cs"/>
              </a:rPr>
              <a:t>Because there is a lack of final approval of the feasibility of the X system design</a:t>
            </a:r>
            <a:r>
              <a:rPr lang="en-US" sz="2800" b="1" kern="0" dirty="0" smtClean="0">
                <a:solidFill>
                  <a:schemeClr val="accent1">
                    <a:lumMod val="50000"/>
                  </a:schemeClr>
                </a:solidFill>
                <a:latin typeface="+mn-lt"/>
                <a:cs typeface="+mn-cs"/>
              </a:rPr>
              <a:t>, component changes are expected. For every change, there will be at least a </a:t>
            </a:r>
            <a:r>
              <a:rPr lang="en-US" sz="2800" b="1" kern="0" dirty="0" smtClean="0">
                <a:solidFill>
                  <a:srgbClr val="FF0000"/>
                </a:solidFill>
                <a:latin typeface="+mn-lt"/>
                <a:cs typeface="+mn-cs"/>
              </a:rPr>
              <a:t>2-week delay </a:t>
            </a:r>
            <a:r>
              <a:rPr lang="en-US" sz="2800" b="1" kern="0" dirty="0" smtClean="0">
                <a:solidFill>
                  <a:schemeClr val="accent1">
                    <a:lumMod val="50000"/>
                  </a:schemeClr>
                </a:solidFill>
                <a:latin typeface="+mn-lt"/>
                <a:cs typeface="+mn-cs"/>
              </a:rPr>
              <a:t>and a </a:t>
            </a:r>
            <a:r>
              <a:rPr lang="en-US" sz="2800" b="1" kern="0" dirty="0" smtClean="0">
                <a:solidFill>
                  <a:srgbClr val="C00000"/>
                </a:solidFill>
                <a:latin typeface="+mn-lt"/>
                <a:cs typeface="+mn-cs"/>
              </a:rPr>
              <a:t>US$12,000 to US$21,000 </a:t>
            </a:r>
            <a:r>
              <a:rPr lang="en-US" sz="2800" b="1" kern="0" dirty="0" smtClean="0">
                <a:solidFill>
                  <a:schemeClr val="accent1">
                    <a:lumMod val="50000"/>
                  </a:schemeClr>
                </a:solidFill>
                <a:latin typeface="+mn-lt"/>
                <a:cs typeface="+mn-cs"/>
              </a:rPr>
              <a:t>impact.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4655627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01566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Determining Who Has Insight into Risks </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270575"/>
            <a:ext cx="8991600" cy="5130225"/>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Gain support for Risk Identification Before You Begin</a:t>
            </a:r>
          </a:p>
          <a:p>
            <a:pPr marL="342900" indent="-342900">
              <a:buFont typeface="Arial" pitchFamily="34" charset="0"/>
              <a:buChar char="•"/>
            </a:pPr>
            <a:r>
              <a:rPr lang="en-US" sz="2400" b="1" kern="0" dirty="0" smtClean="0">
                <a:solidFill>
                  <a:schemeClr val="accent1">
                    <a:lumMod val="50000"/>
                  </a:schemeClr>
                </a:solidFill>
                <a:latin typeface="+mn-lt"/>
                <a:cs typeface="+mn-cs"/>
              </a:rPr>
              <a:t>Look Throughout the Organization for Risks and Risk Responses</a:t>
            </a:r>
          </a:p>
          <a:p>
            <a:pPr marL="342900" indent="-342900">
              <a:buFont typeface="Arial" pitchFamily="34" charset="0"/>
              <a:buChar char="•"/>
            </a:pPr>
            <a:r>
              <a:rPr lang="en-US" sz="2400" b="1" kern="0" dirty="0" smtClean="0">
                <a:solidFill>
                  <a:schemeClr val="accent1">
                    <a:lumMod val="50000"/>
                  </a:schemeClr>
                </a:solidFill>
                <a:latin typeface="+mn-lt"/>
                <a:cs typeface="+mn-cs"/>
              </a:rPr>
              <a:t>Use Published articles</a:t>
            </a:r>
          </a:p>
          <a:p>
            <a:pPr marL="342900" indent="-342900">
              <a:buFont typeface="Arial" pitchFamily="34" charset="0"/>
              <a:buChar char="•"/>
            </a:pPr>
            <a:r>
              <a:rPr lang="en-US" sz="2400" b="1" kern="0" dirty="0" smtClean="0">
                <a:solidFill>
                  <a:schemeClr val="accent1">
                    <a:lumMod val="50000"/>
                  </a:schemeClr>
                </a:solidFill>
                <a:latin typeface="+mn-lt"/>
                <a:cs typeface="+mn-cs"/>
              </a:rPr>
              <a:t>Use Involvement with Associations</a:t>
            </a:r>
          </a:p>
          <a:p>
            <a:pPr marL="342900" indent="-342900">
              <a:buFont typeface="Arial" pitchFamily="34" charset="0"/>
              <a:buChar char="•"/>
            </a:pPr>
            <a:r>
              <a:rPr lang="en-US" sz="2400" b="1" kern="0" dirty="0" smtClean="0">
                <a:solidFill>
                  <a:schemeClr val="accent1">
                    <a:lumMod val="50000"/>
                  </a:schemeClr>
                </a:solidFill>
                <a:latin typeface="+mn-lt"/>
                <a:cs typeface="+mn-cs"/>
              </a:rPr>
              <a:t>Utilize Your Competition</a:t>
            </a:r>
          </a:p>
          <a:p>
            <a:pPr marL="342900" indent="-342900">
              <a:buFont typeface="Arial" pitchFamily="34" charset="0"/>
              <a:buChar char="•"/>
            </a:pPr>
            <a:r>
              <a:rPr lang="en-US" sz="2400" b="1" kern="0" dirty="0" smtClean="0">
                <a:solidFill>
                  <a:schemeClr val="accent1">
                    <a:lumMod val="50000"/>
                  </a:schemeClr>
                </a:solidFill>
                <a:latin typeface="+mn-lt"/>
                <a:cs typeface="+mn-cs"/>
              </a:rPr>
              <a:t>Include Your Customers</a:t>
            </a:r>
          </a:p>
          <a:p>
            <a:pPr marL="342900" indent="-342900">
              <a:buFont typeface="Arial" pitchFamily="34" charset="0"/>
              <a:buChar char="•"/>
            </a:pPr>
            <a:r>
              <a:rPr lang="en-US" sz="2400" b="1" kern="0" dirty="0" smtClean="0">
                <a:solidFill>
                  <a:schemeClr val="accent1">
                    <a:lumMod val="50000"/>
                  </a:schemeClr>
                </a:solidFill>
                <a:latin typeface="+mn-lt"/>
                <a:cs typeface="+mn-cs"/>
              </a:rPr>
              <a:t>Who Else Should be Involved?</a:t>
            </a:r>
          </a:p>
          <a:p>
            <a:pPr marL="342900" indent="-342900">
              <a:buFont typeface="Arial" pitchFamily="34" charset="0"/>
              <a:buChar char="•"/>
            </a:pPr>
            <a:r>
              <a:rPr lang="en-US" sz="2400" b="1" kern="0" dirty="0" smtClean="0">
                <a:solidFill>
                  <a:schemeClr val="accent1">
                    <a:lumMod val="50000"/>
                  </a:schemeClr>
                </a:solidFill>
                <a:latin typeface="+mn-lt"/>
                <a:cs typeface="+mn-cs"/>
              </a:rPr>
              <a:t>Limit the Use of Software</a:t>
            </a:r>
          </a:p>
          <a:p>
            <a:pPr marL="342900" indent="-342900">
              <a:buFont typeface="Arial" pitchFamily="34" charset="0"/>
              <a:buChar char="•"/>
            </a:pPr>
            <a:r>
              <a:rPr lang="en-US" sz="2400" b="1" kern="0" dirty="0" smtClean="0">
                <a:solidFill>
                  <a:schemeClr val="accent1">
                    <a:lumMod val="50000"/>
                  </a:schemeClr>
                </a:solidFill>
                <a:latin typeface="+mn-lt"/>
                <a:cs typeface="+mn-cs"/>
              </a:rPr>
              <a:t>Plan for Risk Identification Meetings</a:t>
            </a:r>
          </a:p>
          <a:p>
            <a:pPr marL="342900" indent="-342900">
              <a:buFont typeface="Arial" pitchFamily="34" charset="0"/>
              <a:buChar char="•"/>
            </a:pPr>
            <a:r>
              <a:rPr lang="en-US" sz="2400" b="1" kern="0" dirty="0" smtClean="0">
                <a:solidFill>
                  <a:schemeClr val="accent1">
                    <a:lumMod val="50000"/>
                  </a:schemeClr>
                </a:solidFill>
                <a:latin typeface="+mn-lt"/>
                <a:cs typeface="+mn-cs"/>
              </a:rPr>
              <a:t>Meet Face-to-Face if Possible</a:t>
            </a:r>
          </a:p>
          <a:p>
            <a:pPr marL="342900" indent="-342900">
              <a:buFont typeface="Arial" pitchFamily="34" charset="0"/>
              <a:buChar char="•"/>
            </a:pPr>
            <a:r>
              <a:rPr lang="en-US" sz="2400" b="1" kern="0" dirty="0" smtClean="0">
                <a:solidFill>
                  <a:schemeClr val="accent1">
                    <a:lumMod val="50000"/>
                  </a:schemeClr>
                </a:solidFill>
                <a:latin typeface="+mn-lt"/>
                <a:cs typeface="+mn-cs"/>
              </a:rPr>
              <a:t>Risk Identification With Virtual Teams</a:t>
            </a:r>
          </a:p>
          <a:p>
            <a:pPr marL="342900" indent="-342900">
              <a:buFont typeface="Arial" pitchFamily="34" charset="0"/>
              <a:buChar char="•"/>
            </a:pPr>
            <a:r>
              <a:rPr lang="en-US" sz="2400" b="1" kern="0" dirty="0" smtClean="0">
                <a:solidFill>
                  <a:schemeClr val="accent1">
                    <a:lumMod val="50000"/>
                  </a:schemeClr>
                </a:solidFill>
                <a:latin typeface="+mn-lt"/>
                <a:cs typeface="+mn-cs"/>
              </a:rPr>
              <a:t>Meet Offsite</a:t>
            </a:r>
          </a:p>
          <a:p>
            <a:pPr marL="342900" indent="-342900">
              <a:buFont typeface="Arial" pitchFamily="34" charset="0"/>
              <a:buChar char="•"/>
            </a:pPr>
            <a:r>
              <a:rPr lang="en-US" sz="2400" b="1" kern="0" dirty="0" smtClean="0">
                <a:solidFill>
                  <a:schemeClr val="accent1">
                    <a:lumMod val="50000"/>
                  </a:schemeClr>
                </a:solidFill>
                <a:latin typeface="+mn-lt"/>
                <a:cs typeface="+mn-cs"/>
              </a:rPr>
              <a:t>Properly Name Risks</a:t>
            </a:r>
            <a:endParaRPr lang="en-US" sz="2400" b="1" kern="0" dirty="0" smtClean="0">
              <a:solidFill>
                <a:srgbClr val="FF6600"/>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6395428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01566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Cause-Risk-Effect Format </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295400"/>
            <a:ext cx="8991600" cy="492645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It is NOT a Risk</a:t>
            </a:r>
          </a:p>
          <a:p>
            <a:pPr marL="342900" indent="-342900">
              <a:buFont typeface="Arial" pitchFamily="34" charset="0"/>
              <a:buChar char="•"/>
            </a:pPr>
            <a:endParaRPr lang="en-US" sz="2400" b="1" kern="0" dirty="0">
              <a:solidFill>
                <a:schemeClr val="accent1">
                  <a:lumMod val="50000"/>
                </a:schemeClr>
              </a:solidFill>
              <a:latin typeface="+mn-lt"/>
              <a:cs typeface="+mn-cs"/>
            </a:endParaRPr>
          </a:p>
          <a:p>
            <a:pPr marL="342900" indent="-342900">
              <a:buFont typeface="Arial" pitchFamily="34" charset="0"/>
              <a:buChar char="•"/>
            </a:pPr>
            <a:endParaRPr lang="en-US" sz="2400" b="1" kern="0" dirty="0" smtClean="0">
              <a:solidFill>
                <a:schemeClr val="accent1">
                  <a:lumMod val="50000"/>
                </a:schemeClr>
              </a:solidFill>
              <a:latin typeface="+mn-lt"/>
              <a:cs typeface="+mn-cs"/>
            </a:endParaRPr>
          </a:p>
          <a:p>
            <a:pPr marL="342900" indent="-342900">
              <a:buFont typeface="Arial" pitchFamily="34" charset="0"/>
              <a:buChar char="•"/>
            </a:pPr>
            <a:endParaRPr lang="en-US" sz="2400" b="1" kern="0" dirty="0">
              <a:solidFill>
                <a:schemeClr val="accent1">
                  <a:lumMod val="50000"/>
                </a:schemeClr>
              </a:solidFill>
              <a:latin typeface="+mn-lt"/>
              <a:cs typeface="+mn-cs"/>
            </a:endParaRPr>
          </a:p>
          <a:p>
            <a:pPr marL="342900" indent="-342900">
              <a:buFont typeface="Arial" pitchFamily="34" charset="0"/>
              <a:buChar char="•"/>
            </a:pPr>
            <a:endParaRPr lang="en-US" sz="2400" b="1" kern="0" dirty="0" smtClean="0">
              <a:solidFill>
                <a:schemeClr val="accent1">
                  <a:lumMod val="50000"/>
                </a:schemeClr>
              </a:solidFill>
              <a:latin typeface="+mn-lt"/>
              <a:cs typeface="+mn-cs"/>
            </a:endParaRPr>
          </a:p>
          <a:p>
            <a:pPr marL="342900" indent="-342900">
              <a:buFont typeface="Arial" pitchFamily="34" charset="0"/>
              <a:buChar char="•"/>
            </a:pPr>
            <a:endParaRPr lang="en-US" sz="2400" b="1" kern="0" dirty="0">
              <a:solidFill>
                <a:schemeClr val="accent1">
                  <a:lumMod val="50000"/>
                </a:schemeClr>
              </a:solidFill>
              <a:latin typeface="+mn-lt"/>
              <a:cs typeface="+mn-cs"/>
            </a:endParaRPr>
          </a:p>
          <a:p>
            <a:pPr marL="342900" indent="-342900">
              <a:buFont typeface="Arial" pitchFamily="34" charset="0"/>
              <a:buChar char="•"/>
            </a:pPr>
            <a:r>
              <a:rPr lang="en-US" sz="2400" b="1" kern="0" dirty="0" smtClean="0">
                <a:solidFill>
                  <a:schemeClr val="accent1">
                    <a:lumMod val="50000"/>
                  </a:schemeClr>
                </a:solidFill>
                <a:latin typeface="+mn-lt"/>
                <a:cs typeface="+mn-cs"/>
              </a:rPr>
              <a:t>Not being co-located is not the root cause of this risk.</a:t>
            </a:r>
          </a:p>
          <a:p>
            <a:pPr marL="342900" indent="-342900">
              <a:buFont typeface="Arial" pitchFamily="34" charset="0"/>
              <a:buChar char="•"/>
            </a:pPr>
            <a:r>
              <a:rPr lang="en-US" sz="2400" b="1" kern="0" dirty="0" smtClean="0">
                <a:solidFill>
                  <a:schemeClr val="accent1">
                    <a:lumMod val="50000"/>
                  </a:schemeClr>
                </a:solidFill>
                <a:latin typeface="+mn-lt"/>
                <a:cs typeface="+mn-cs"/>
              </a:rPr>
              <a:t>With a little further investigation the real cause and risk might be uncovered.</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66072380"/>
              </p:ext>
            </p:extLst>
          </p:nvPr>
        </p:nvGraphicFramePr>
        <p:xfrm>
          <a:off x="571500" y="1778287"/>
          <a:ext cx="8153400" cy="1655830"/>
        </p:xfrm>
        <a:graphic>
          <a:graphicData uri="http://schemas.openxmlformats.org/drawingml/2006/table">
            <a:tbl>
              <a:tblPr firstRow="1" bandRow="1">
                <a:tableStyleId>{5C22544A-7EE6-4342-B048-85BDC9FD1C3A}</a:tableStyleId>
              </a:tblPr>
              <a:tblGrid>
                <a:gridCol w="2717800"/>
                <a:gridCol w="2717800"/>
                <a:gridCol w="2717800"/>
              </a:tblGrid>
              <a:tr h="477769">
                <a:tc>
                  <a:txBody>
                    <a:bodyPr/>
                    <a:lstStyle/>
                    <a:p>
                      <a:r>
                        <a:rPr lang="en-US" dirty="0" smtClean="0"/>
                        <a:t>Cause</a:t>
                      </a:r>
                      <a:endParaRPr lang="en-US" dirty="0"/>
                    </a:p>
                  </a:txBody>
                  <a:tcPr/>
                </a:tc>
                <a:tc>
                  <a:txBody>
                    <a:bodyPr/>
                    <a:lstStyle/>
                    <a:p>
                      <a:r>
                        <a:rPr lang="en-US" dirty="0" smtClean="0"/>
                        <a:t>Risk</a:t>
                      </a:r>
                      <a:endParaRPr lang="en-US" dirty="0"/>
                    </a:p>
                  </a:txBody>
                  <a:tcPr/>
                </a:tc>
                <a:tc>
                  <a:txBody>
                    <a:bodyPr/>
                    <a:lstStyle/>
                    <a:p>
                      <a:r>
                        <a:rPr lang="en-US" dirty="0" smtClean="0"/>
                        <a:t>Effect</a:t>
                      </a:r>
                      <a:endParaRPr lang="en-US" dirty="0"/>
                    </a:p>
                  </a:txBody>
                  <a:tcPr/>
                </a:tc>
              </a:tr>
              <a:tr h="1178061">
                <a:tc>
                  <a:txBody>
                    <a:bodyPr/>
                    <a:lstStyle/>
                    <a:p>
                      <a:r>
                        <a:rPr lang="en-US" b="1" dirty="0" smtClean="0">
                          <a:solidFill>
                            <a:srgbClr val="011213"/>
                          </a:solidFill>
                        </a:rPr>
                        <a:t>Due to the team not being co-located,</a:t>
                      </a:r>
                      <a:endParaRPr lang="en-US" b="1" dirty="0">
                        <a:solidFill>
                          <a:srgbClr val="011213"/>
                        </a:solidFill>
                      </a:endParaRPr>
                    </a:p>
                  </a:txBody>
                  <a:tcPr/>
                </a:tc>
                <a:tc>
                  <a:txBody>
                    <a:bodyPr/>
                    <a:lstStyle/>
                    <a:p>
                      <a:r>
                        <a:rPr lang="en-US" b="1" dirty="0" smtClean="0">
                          <a:solidFill>
                            <a:srgbClr val="011213"/>
                          </a:solidFill>
                        </a:rPr>
                        <a:t>Communications might take a long time,</a:t>
                      </a:r>
                      <a:endParaRPr lang="en-US" b="1" dirty="0">
                        <a:solidFill>
                          <a:srgbClr val="011213"/>
                        </a:solidFill>
                      </a:endParaRPr>
                    </a:p>
                  </a:txBody>
                  <a:tcPr/>
                </a:tc>
                <a:tc>
                  <a:txBody>
                    <a:bodyPr/>
                    <a:lstStyle/>
                    <a:p>
                      <a:r>
                        <a:rPr lang="en-US" b="1" dirty="0" smtClean="0">
                          <a:solidFill>
                            <a:srgbClr val="011213"/>
                          </a:solidFill>
                        </a:rPr>
                        <a:t>Which may lead to milestones being missed.</a:t>
                      </a:r>
                      <a:endParaRPr lang="en-US" b="1" dirty="0">
                        <a:solidFill>
                          <a:srgbClr val="011213"/>
                        </a:solidFill>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85337984"/>
              </p:ext>
            </p:extLst>
          </p:nvPr>
        </p:nvGraphicFramePr>
        <p:xfrm>
          <a:off x="562428" y="4648200"/>
          <a:ext cx="8153400" cy="1666489"/>
        </p:xfrm>
        <a:graphic>
          <a:graphicData uri="http://schemas.openxmlformats.org/drawingml/2006/table">
            <a:tbl>
              <a:tblPr firstRow="1" bandRow="1">
                <a:tableStyleId>{5C22544A-7EE6-4342-B048-85BDC9FD1C3A}</a:tableStyleId>
              </a:tblPr>
              <a:tblGrid>
                <a:gridCol w="2717800"/>
                <a:gridCol w="2717800"/>
                <a:gridCol w="2717800"/>
              </a:tblGrid>
              <a:tr h="477769">
                <a:tc>
                  <a:txBody>
                    <a:bodyPr/>
                    <a:lstStyle/>
                    <a:p>
                      <a:r>
                        <a:rPr lang="en-US" dirty="0" smtClean="0"/>
                        <a:t>Cause</a:t>
                      </a:r>
                      <a:endParaRPr lang="en-US" dirty="0"/>
                    </a:p>
                  </a:txBody>
                  <a:tcPr/>
                </a:tc>
                <a:tc>
                  <a:txBody>
                    <a:bodyPr/>
                    <a:lstStyle/>
                    <a:p>
                      <a:r>
                        <a:rPr lang="en-US" dirty="0" smtClean="0"/>
                        <a:t>Risk</a:t>
                      </a:r>
                      <a:endParaRPr lang="en-US" dirty="0"/>
                    </a:p>
                  </a:txBody>
                  <a:tcPr/>
                </a:tc>
                <a:tc>
                  <a:txBody>
                    <a:bodyPr/>
                    <a:lstStyle/>
                    <a:p>
                      <a:r>
                        <a:rPr lang="en-US" dirty="0" smtClean="0"/>
                        <a:t>Effect</a:t>
                      </a:r>
                      <a:endParaRPr lang="en-US" dirty="0"/>
                    </a:p>
                  </a:txBody>
                  <a:tcPr/>
                </a:tc>
              </a:tr>
              <a:tr h="1178061">
                <a:tc>
                  <a:txBody>
                    <a:bodyPr/>
                    <a:lstStyle/>
                    <a:p>
                      <a:r>
                        <a:rPr lang="en-US" b="1" dirty="0" smtClean="0">
                          <a:solidFill>
                            <a:srgbClr val="011213"/>
                          </a:solidFill>
                        </a:rPr>
                        <a:t>As</a:t>
                      </a:r>
                      <a:r>
                        <a:rPr lang="en-US" b="1" baseline="0" dirty="0" smtClean="0">
                          <a:solidFill>
                            <a:srgbClr val="011213"/>
                          </a:solidFill>
                        </a:rPr>
                        <a:t> a result of the project manager’s inexperience with virtual teams,</a:t>
                      </a:r>
                      <a:endParaRPr lang="en-US" b="1" dirty="0">
                        <a:solidFill>
                          <a:srgbClr val="011213"/>
                        </a:solidFill>
                      </a:endParaRPr>
                    </a:p>
                  </a:txBody>
                  <a:tcPr/>
                </a:tc>
                <a:tc>
                  <a:txBody>
                    <a:bodyPr/>
                    <a:lstStyle/>
                    <a:p>
                      <a:r>
                        <a:rPr lang="en-US" b="1" dirty="0" smtClean="0">
                          <a:solidFill>
                            <a:srgbClr val="011213"/>
                          </a:solidFill>
                        </a:rPr>
                        <a:t>Work may take more than allocated in the schedule,</a:t>
                      </a:r>
                      <a:endParaRPr lang="en-US" b="1" dirty="0">
                        <a:solidFill>
                          <a:srgbClr val="011213"/>
                        </a:solidFill>
                      </a:endParaRPr>
                    </a:p>
                  </a:txBody>
                  <a:tcPr/>
                </a:tc>
                <a:tc>
                  <a:txBody>
                    <a:bodyPr/>
                    <a:lstStyle/>
                    <a:p>
                      <a:r>
                        <a:rPr lang="en-US" b="1" dirty="0" smtClean="0">
                          <a:solidFill>
                            <a:srgbClr val="011213"/>
                          </a:solidFill>
                        </a:rPr>
                        <a:t>Which may lead to milestones being missed.</a:t>
                      </a:r>
                      <a:endParaRPr lang="en-US" b="1" dirty="0">
                        <a:solidFill>
                          <a:srgbClr val="011213"/>
                        </a:solidFill>
                      </a:endParaRPr>
                    </a:p>
                  </a:txBody>
                  <a:tcPr/>
                </a:tc>
              </a:tr>
            </a:tbl>
          </a:graphicData>
        </a:graphic>
      </p:graphicFrame>
    </p:spTree>
    <p:extLst>
      <p:ext uri="{BB962C8B-B14F-4D97-AF65-F5344CB8AC3E}">
        <p14:creationId xmlns:p14="http://schemas.microsoft.com/office/powerpoint/2010/main" val="10068301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01566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Cause-Risk-Effect Format </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295400"/>
            <a:ext cx="8991600" cy="492645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It is NOT a Risk</a:t>
            </a:r>
          </a:p>
          <a:p>
            <a:pPr marL="342900" indent="-342900">
              <a:buFont typeface="Arial" pitchFamily="34" charset="0"/>
              <a:buChar char="•"/>
            </a:pPr>
            <a:endParaRPr lang="en-US" sz="2400" b="1" kern="0" dirty="0">
              <a:solidFill>
                <a:schemeClr val="accent1">
                  <a:lumMod val="50000"/>
                </a:schemeClr>
              </a:solidFill>
              <a:latin typeface="+mn-lt"/>
              <a:cs typeface="+mn-cs"/>
            </a:endParaRPr>
          </a:p>
          <a:p>
            <a:pPr marL="342900" indent="-342900">
              <a:buFont typeface="Arial" pitchFamily="34" charset="0"/>
              <a:buChar char="•"/>
            </a:pPr>
            <a:endParaRPr lang="en-US" sz="2400" b="1" kern="0" dirty="0" smtClean="0">
              <a:solidFill>
                <a:schemeClr val="accent1">
                  <a:lumMod val="50000"/>
                </a:schemeClr>
              </a:solidFill>
              <a:latin typeface="+mn-lt"/>
              <a:cs typeface="+mn-cs"/>
            </a:endParaRPr>
          </a:p>
          <a:p>
            <a:pPr marL="342900" indent="-342900">
              <a:buFont typeface="Arial" pitchFamily="34" charset="0"/>
              <a:buChar char="•"/>
            </a:pPr>
            <a:endParaRPr lang="en-US" sz="2400" b="1" kern="0" dirty="0">
              <a:solidFill>
                <a:schemeClr val="accent1">
                  <a:lumMod val="50000"/>
                </a:schemeClr>
              </a:solidFill>
              <a:latin typeface="+mn-lt"/>
              <a:cs typeface="+mn-cs"/>
            </a:endParaRPr>
          </a:p>
          <a:p>
            <a:pPr marL="342900" indent="-342900">
              <a:buFont typeface="Arial" pitchFamily="34" charset="0"/>
              <a:buChar char="•"/>
            </a:pPr>
            <a:endParaRPr lang="en-US" sz="2400" b="1" kern="0" dirty="0" smtClean="0">
              <a:solidFill>
                <a:schemeClr val="accent1">
                  <a:lumMod val="50000"/>
                </a:schemeClr>
              </a:solidFill>
              <a:latin typeface="+mn-lt"/>
              <a:cs typeface="+mn-cs"/>
            </a:endParaRPr>
          </a:p>
          <a:p>
            <a:pPr marL="342900" indent="-342900">
              <a:buFont typeface="Arial" pitchFamily="34" charset="0"/>
              <a:buChar char="•"/>
            </a:pPr>
            <a:endParaRPr lang="en-US" sz="2400" b="1" kern="0" dirty="0">
              <a:solidFill>
                <a:schemeClr val="accent1">
                  <a:lumMod val="50000"/>
                </a:schemeClr>
              </a:solidFill>
              <a:latin typeface="+mn-lt"/>
              <a:cs typeface="+mn-cs"/>
            </a:endParaRPr>
          </a:p>
          <a:p>
            <a:pPr marL="342900" indent="-342900">
              <a:buFont typeface="Arial" pitchFamily="34" charset="0"/>
              <a:buChar char="•"/>
            </a:pPr>
            <a:r>
              <a:rPr lang="en-US" sz="2400" b="1" kern="0" dirty="0" smtClean="0">
                <a:solidFill>
                  <a:schemeClr val="accent1">
                    <a:lumMod val="50000"/>
                  </a:schemeClr>
                </a:solidFill>
                <a:latin typeface="+mn-lt"/>
                <a:cs typeface="+mn-cs"/>
              </a:rPr>
              <a:t>Not being co-located is not the root cause of this risk.</a:t>
            </a:r>
          </a:p>
          <a:p>
            <a:pPr marL="342900" indent="-342900">
              <a:buFont typeface="Arial" pitchFamily="34" charset="0"/>
              <a:buChar char="•"/>
            </a:pPr>
            <a:r>
              <a:rPr lang="en-US" sz="2400" b="1" kern="0" dirty="0" smtClean="0">
                <a:solidFill>
                  <a:schemeClr val="accent1">
                    <a:lumMod val="50000"/>
                  </a:schemeClr>
                </a:solidFill>
                <a:latin typeface="+mn-lt"/>
                <a:cs typeface="+mn-cs"/>
              </a:rPr>
              <a:t>With a little further investigation the real cause and risk might be uncovered.</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15917632"/>
              </p:ext>
            </p:extLst>
          </p:nvPr>
        </p:nvGraphicFramePr>
        <p:xfrm>
          <a:off x="571500" y="1778287"/>
          <a:ext cx="8153400" cy="1655830"/>
        </p:xfrm>
        <a:graphic>
          <a:graphicData uri="http://schemas.openxmlformats.org/drawingml/2006/table">
            <a:tbl>
              <a:tblPr firstRow="1" bandRow="1">
                <a:tableStyleId>{5C22544A-7EE6-4342-B048-85BDC9FD1C3A}</a:tableStyleId>
              </a:tblPr>
              <a:tblGrid>
                <a:gridCol w="2717800"/>
                <a:gridCol w="2717800"/>
                <a:gridCol w="2717800"/>
              </a:tblGrid>
              <a:tr h="477769">
                <a:tc>
                  <a:txBody>
                    <a:bodyPr/>
                    <a:lstStyle/>
                    <a:p>
                      <a:r>
                        <a:rPr lang="en-US" dirty="0" smtClean="0"/>
                        <a:t>Cause</a:t>
                      </a:r>
                      <a:endParaRPr lang="en-US" dirty="0"/>
                    </a:p>
                  </a:txBody>
                  <a:tcPr/>
                </a:tc>
                <a:tc>
                  <a:txBody>
                    <a:bodyPr/>
                    <a:lstStyle/>
                    <a:p>
                      <a:r>
                        <a:rPr lang="en-US" dirty="0" smtClean="0"/>
                        <a:t>Risk</a:t>
                      </a:r>
                      <a:endParaRPr lang="en-US" dirty="0"/>
                    </a:p>
                  </a:txBody>
                  <a:tcPr/>
                </a:tc>
                <a:tc>
                  <a:txBody>
                    <a:bodyPr/>
                    <a:lstStyle/>
                    <a:p>
                      <a:r>
                        <a:rPr lang="en-US" dirty="0" smtClean="0"/>
                        <a:t>Effect</a:t>
                      </a:r>
                      <a:endParaRPr lang="en-US" dirty="0"/>
                    </a:p>
                  </a:txBody>
                  <a:tcPr/>
                </a:tc>
              </a:tr>
              <a:tr h="1178061">
                <a:tc>
                  <a:txBody>
                    <a:bodyPr/>
                    <a:lstStyle/>
                    <a:p>
                      <a:r>
                        <a:rPr lang="en-US" b="1" dirty="0" smtClean="0">
                          <a:solidFill>
                            <a:srgbClr val="FF0000"/>
                          </a:solidFill>
                        </a:rPr>
                        <a:t>Due to the team not being co-located,</a:t>
                      </a:r>
                      <a:endParaRPr lang="en-US" b="1" dirty="0">
                        <a:solidFill>
                          <a:srgbClr val="FF0000"/>
                        </a:solidFill>
                      </a:endParaRPr>
                    </a:p>
                  </a:txBody>
                  <a:tcPr/>
                </a:tc>
                <a:tc>
                  <a:txBody>
                    <a:bodyPr/>
                    <a:lstStyle/>
                    <a:p>
                      <a:r>
                        <a:rPr lang="en-US" b="1" dirty="0" smtClean="0">
                          <a:solidFill>
                            <a:srgbClr val="FF0000"/>
                          </a:solidFill>
                        </a:rPr>
                        <a:t>Communications might take a long time,</a:t>
                      </a:r>
                      <a:endParaRPr lang="en-US" b="1" dirty="0">
                        <a:solidFill>
                          <a:srgbClr val="FF0000"/>
                        </a:solidFill>
                      </a:endParaRPr>
                    </a:p>
                  </a:txBody>
                  <a:tcPr/>
                </a:tc>
                <a:tc>
                  <a:txBody>
                    <a:bodyPr/>
                    <a:lstStyle/>
                    <a:p>
                      <a:r>
                        <a:rPr lang="en-US" b="1" dirty="0" smtClean="0">
                          <a:solidFill>
                            <a:srgbClr val="FF0000"/>
                          </a:solidFill>
                        </a:rPr>
                        <a:t>Which may lead to milestones being missed.</a:t>
                      </a:r>
                      <a:endParaRPr lang="en-US" b="1" dirty="0">
                        <a:solidFill>
                          <a:srgbClr val="FF0000"/>
                        </a:solidFill>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75539246"/>
              </p:ext>
            </p:extLst>
          </p:nvPr>
        </p:nvGraphicFramePr>
        <p:xfrm>
          <a:off x="562428" y="4648200"/>
          <a:ext cx="8153400" cy="1666489"/>
        </p:xfrm>
        <a:graphic>
          <a:graphicData uri="http://schemas.openxmlformats.org/drawingml/2006/table">
            <a:tbl>
              <a:tblPr firstRow="1" bandRow="1">
                <a:tableStyleId>{5C22544A-7EE6-4342-B048-85BDC9FD1C3A}</a:tableStyleId>
              </a:tblPr>
              <a:tblGrid>
                <a:gridCol w="2717800"/>
                <a:gridCol w="2717800"/>
                <a:gridCol w="2717800"/>
              </a:tblGrid>
              <a:tr h="477769">
                <a:tc>
                  <a:txBody>
                    <a:bodyPr/>
                    <a:lstStyle/>
                    <a:p>
                      <a:r>
                        <a:rPr lang="en-US" dirty="0" smtClean="0"/>
                        <a:t>Cause</a:t>
                      </a:r>
                      <a:endParaRPr lang="en-US" dirty="0"/>
                    </a:p>
                  </a:txBody>
                  <a:tcPr/>
                </a:tc>
                <a:tc>
                  <a:txBody>
                    <a:bodyPr/>
                    <a:lstStyle/>
                    <a:p>
                      <a:r>
                        <a:rPr lang="en-US" dirty="0" smtClean="0"/>
                        <a:t>Risk</a:t>
                      </a:r>
                      <a:endParaRPr lang="en-US" dirty="0"/>
                    </a:p>
                  </a:txBody>
                  <a:tcPr/>
                </a:tc>
                <a:tc>
                  <a:txBody>
                    <a:bodyPr/>
                    <a:lstStyle/>
                    <a:p>
                      <a:r>
                        <a:rPr lang="en-US" dirty="0" smtClean="0"/>
                        <a:t>Effect</a:t>
                      </a:r>
                      <a:endParaRPr lang="en-US" dirty="0"/>
                    </a:p>
                  </a:txBody>
                  <a:tcPr/>
                </a:tc>
              </a:tr>
              <a:tr h="1178061">
                <a:tc>
                  <a:txBody>
                    <a:bodyPr/>
                    <a:lstStyle/>
                    <a:p>
                      <a:r>
                        <a:rPr lang="en-US" b="1" dirty="0" smtClean="0">
                          <a:solidFill>
                            <a:srgbClr val="011213"/>
                          </a:solidFill>
                        </a:rPr>
                        <a:t>As</a:t>
                      </a:r>
                      <a:r>
                        <a:rPr lang="en-US" b="1" baseline="0" dirty="0" smtClean="0">
                          <a:solidFill>
                            <a:srgbClr val="011213"/>
                          </a:solidFill>
                        </a:rPr>
                        <a:t> a result of the project manager’s inexperience with virtual teams,</a:t>
                      </a:r>
                      <a:endParaRPr lang="en-US" b="1" dirty="0">
                        <a:solidFill>
                          <a:srgbClr val="011213"/>
                        </a:solidFill>
                      </a:endParaRPr>
                    </a:p>
                  </a:txBody>
                  <a:tcPr/>
                </a:tc>
                <a:tc>
                  <a:txBody>
                    <a:bodyPr/>
                    <a:lstStyle/>
                    <a:p>
                      <a:r>
                        <a:rPr lang="en-US" b="1" dirty="0" smtClean="0">
                          <a:solidFill>
                            <a:srgbClr val="011213"/>
                          </a:solidFill>
                        </a:rPr>
                        <a:t>Work may take more than allocated in the schedule,</a:t>
                      </a:r>
                      <a:endParaRPr lang="en-US" b="1" dirty="0">
                        <a:solidFill>
                          <a:srgbClr val="011213"/>
                        </a:solidFill>
                      </a:endParaRPr>
                    </a:p>
                  </a:txBody>
                  <a:tcPr/>
                </a:tc>
                <a:tc>
                  <a:txBody>
                    <a:bodyPr/>
                    <a:lstStyle/>
                    <a:p>
                      <a:r>
                        <a:rPr lang="en-US" b="1" dirty="0" smtClean="0">
                          <a:solidFill>
                            <a:srgbClr val="011213"/>
                          </a:solidFill>
                        </a:rPr>
                        <a:t>Which may lead to milestones being missed.</a:t>
                      </a:r>
                      <a:endParaRPr lang="en-US" b="1" dirty="0">
                        <a:solidFill>
                          <a:srgbClr val="011213"/>
                        </a:solidFill>
                      </a:endParaRPr>
                    </a:p>
                  </a:txBody>
                  <a:tcPr/>
                </a:tc>
              </a:tr>
            </a:tbl>
          </a:graphicData>
        </a:graphic>
      </p:graphicFrame>
    </p:spTree>
    <p:extLst>
      <p:ext uri="{BB962C8B-B14F-4D97-AF65-F5344CB8AC3E}">
        <p14:creationId xmlns:p14="http://schemas.microsoft.com/office/powerpoint/2010/main" val="13254399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01566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Cause-Risk-Effect Format </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447800"/>
            <a:ext cx="8991600" cy="492645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Following Risk does NOT have enough detail</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8486114"/>
              </p:ext>
            </p:extLst>
          </p:nvPr>
        </p:nvGraphicFramePr>
        <p:xfrm>
          <a:off x="571500" y="2438400"/>
          <a:ext cx="8153400" cy="1940809"/>
        </p:xfrm>
        <a:graphic>
          <a:graphicData uri="http://schemas.openxmlformats.org/drawingml/2006/table">
            <a:tbl>
              <a:tblPr firstRow="1" bandRow="1">
                <a:tableStyleId>{5C22544A-7EE6-4342-B048-85BDC9FD1C3A}</a:tableStyleId>
              </a:tblPr>
              <a:tblGrid>
                <a:gridCol w="2717800"/>
                <a:gridCol w="2717800"/>
                <a:gridCol w="2717800"/>
              </a:tblGrid>
              <a:tr h="477769">
                <a:tc>
                  <a:txBody>
                    <a:bodyPr/>
                    <a:lstStyle/>
                    <a:p>
                      <a:r>
                        <a:rPr lang="en-US" dirty="0" smtClean="0"/>
                        <a:t>Cause</a:t>
                      </a:r>
                      <a:endParaRPr lang="en-US" dirty="0"/>
                    </a:p>
                  </a:txBody>
                  <a:tcPr/>
                </a:tc>
                <a:tc>
                  <a:txBody>
                    <a:bodyPr/>
                    <a:lstStyle/>
                    <a:p>
                      <a:r>
                        <a:rPr lang="en-US" dirty="0" smtClean="0"/>
                        <a:t>Risk</a:t>
                      </a:r>
                      <a:endParaRPr lang="en-US" dirty="0"/>
                    </a:p>
                  </a:txBody>
                  <a:tcPr/>
                </a:tc>
                <a:tc>
                  <a:txBody>
                    <a:bodyPr/>
                    <a:lstStyle/>
                    <a:p>
                      <a:r>
                        <a:rPr lang="en-US" dirty="0" smtClean="0"/>
                        <a:t>Effect</a:t>
                      </a:r>
                      <a:endParaRPr lang="en-US" dirty="0"/>
                    </a:p>
                  </a:txBody>
                  <a:tcPr/>
                </a:tc>
              </a:tr>
              <a:tr h="1178061">
                <a:tc>
                  <a:txBody>
                    <a:bodyPr/>
                    <a:lstStyle/>
                    <a:p>
                      <a:r>
                        <a:rPr lang="en-US" b="1" dirty="0" smtClean="0">
                          <a:solidFill>
                            <a:srgbClr val="FF0000"/>
                          </a:solidFill>
                        </a:rPr>
                        <a:t>The market research function stopped focusing on the product while doing</a:t>
                      </a:r>
                      <a:r>
                        <a:rPr lang="en-US" b="1" baseline="0" dirty="0" smtClean="0">
                          <a:solidFill>
                            <a:srgbClr val="FF0000"/>
                          </a:solidFill>
                        </a:rPr>
                        <a:t> marketing research, </a:t>
                      </a:r>
                      <a:endParaRPr lang="en-US" b="1" dirty="0">
                        <a:solidFill>
                          <a:srgbClr val="FF0000"/>
                        </a:solidFill>
                      </a:endParaRPr>
                    </a:p>
                  </a:txBody>
                  <a:tcPr/>
                </a:tc>
                <a:tc>
                  <a:txBody>
                    <a:bodyPr/>
                    <a:lstStyle/>
                    <a:p>
                      <a:r>
                        <a:rPr lang="en-US" b="1" dirty="0" smtClean="0">
                          <a:solidFill>
                            <a:srgbClr val="FF0000"/>
                          </a:solidFill>
                        </a:rPr>
                        <a:t>Thus missing a new trend in requirements,</a:t>
                      </a:r>
                      <a:endParaRPr lang="en-US" b="1" dirty="0">
                        <a:solidFill>
                          <a:srgbClr val="FF0000"/>
                        </a:solidFill>
                      </a:endParaRPr>
                    </a:p>
                  </a:txBody>
                  <a:tcPr/>
                </a:tc>
                <a:tc>
                  <a:txBody>
                    <a:bodyPr/>
                    <a:lstStyle/>
                    <a:p>
                      <a:r>
                        <a:rPr lang="en-US" b="1" dirty="0" smtClean="0">
                          <a:solidFill>
                            <a:srgbClr val="FF0000"/>
                          </a:solidFill>
                        </a:rPr>
                        <a:t>Resulting in scope change.</a:t>
                      </a:r>
                      <a:endParaRPr lang="en-US" b="1" dirty="0">
                        <a:solidFill>
                          <a:srgbClr val="FF0000"/>
                        </a:solidFill>
                      </a:endParaRPr>
                    </a:p>
                  </a:txBody>
                  <a:tcPr/>
                </a:tc>
              </a:tr>
            </a:tbl>
          </a:graphicData>
        </a:graphic>
      </p:graphicFrame>
    </p:spTree>
    <p:extLst>
      <p:ext uri="{BB962C8B-B14F-4D97-AF65-F5344CB8AC3E}">
        <p14:creationId xmlns:p14="http://schemas.microsoft.com/office/powerpoint/2010/main" val="12613967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01566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Cause-Risk-Effect Format </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295400"/>
            <a:ext cx="8991600" cy="492645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A well-worded risk would be:</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243833968"/>
              </p:ext>
            </p:extLst>
          </p:nvPr>
        </p:nvGraphicFramePr>
        <p:xfrm>
          <a:off x="381000" y="1828100"/>
          <a:ext cx="8153400" cy="3861049"/>
        </p:xfrm>
        <a:graphic>
          <a:graphicData uri="http://schemas.openxmlformats.org/drawingml/2006/table">
            <a:tbl>
              <a:tblPr firstRow="1" bandRow="1">
                <a:tableStyleId>{5C22544A-7EE6-4342-B048-85BDC9FD1C3A}</a:tableStyleId>
              </a:tblPr>
              <a:tblGrid>
                <a:gridCol w="2717800"/>
                <a:gridCol w="2717800"/>
                <a:gridCol w="2717800"/>
              </a:tblGrid>
              <a:tr h="477769">
                <a:tc>
                  <a:txBody>
                    <a:bodyPr/>
                    <a:lstStyle/>
                    <a:p>
                      <a:r>
                        <a:rPr lang="en-US" dirty="0" smtClean="0"/>
                        <a:t>Cause</a:t>
                      </a:r>
                      <a:endParaRPr lang="en-US" dirty="0"/>
                    </a:p>
                  </a:txBody>
                  <a:tcPr/>
                </a:tc>
                <a:tc>
                  <a:txBody>
                    <a:bodyPr/>
                    <a:lstStyle/>
                    <a:p>
                      <a:r>
                        <a:rPr lang="en-US" dirty="0" smtClean="0"/>
                        <a:t>Risk</a:t>
                      </a:r>
                      <a:endParaRPr lang="en-US" dirty="0"/>
                    </a:p>
                  </a:txBody>
                  <a:tcPr/>
                </a:tc>
                <a:tc>
                  <a:txBody>
                    <a:bodyPr/>
                    <a:lstStyle/>
                    <a:p>
                      <a:r>
                        <a:rPr lang="en-US" dirty="0" smtClean="0"/>
                        <a:t>Effect</a:t>
                      </a:r>
                      <a:endParaRPr lang="en-US" dirty="0"/>
                    </a:p>
                  </a:txBody>
                  <a:tcPr/>
                </a:tc>
              </a:tr>
              <a:tr h="1178061">
                <a:tc>
                  <a:txBody>
                    <a:bodyPr/>
                    <a:lstStyle/>
                    <a:p>
                      <a:r>
                        <a:rPr lang="en-US" b="1" dirty="0" smtClean="0">
                          <a:solidFill>
                            <a:srgbClr val="011213"/>
                          </a:solidFill>
                        </a:rPr>
                        <a:t>The number of inches apart the seats should</a:t>
                      </a:r>
                      <a:r>
                        <a:rPr lang="en-US" b="1" baseline="0" dirty="0" smtClean="0">
                          <a:solidFill>
                            <a:srgbClr val="011213"/>
                          </a:solidFill>
                        </a:rPr>
                        <a:t> be spaced will depend on market research, which, due to changing consumer needs, will not be done until late in the project. The market research department has many products it will be researching,</a:t>
                      </a:r>
                      <a:endParaRPr lang="en-US" b="1" dirty="0">
                        <a:solidFill>
                          <a:srgbClr val="011213"/>
                        </a:solidFill>
                      </a:endParaRPr>
                    </a:p>
                  </a:txBody>
                  <a:tcPr/>
                </a:tc>
                <a:tc>
                  <a:txBody>
                    <a:bodyPr/>
                    <a:lstStyle/>
                    <a:p>
                      <a:r>
                        <a:rPr lang="en-US" b="1" dirty="0" smtClean="0">
                          <a:solidFill>
                            <a:srgbClr val="011213"/>
                          </a:solidFill>
                        </a:rPr>
                        <a:t>Which</a:t>
                      </a:r>
                      <a:r>
                        <a:rPr lang="en-US" b="1" baseline="0" dirty="0" smtClean="0">
                          <a:solidFill>
                            <a:srgbClr val="011213"/>
                          </a:solidFill>
                        </a:rPr>
                        <a:t> may mean that seat-spacing requirements could be ignored or come even later than planned.</a:t>
                      </a:r>
                      <a:endParaRPr lang="en-US" b="1" dirty="0">
                        <a:solidFill>
                          <a:srgbClr val="011213"/>
                        </a:solidFill>
                      </a:endParaRPr>
                    </a:p>
                  </a:txBody>
                  <a:tcPr/>
                </a:tc>
                <a:tc>
                  <a:txBody>
                    <a:bodyPr/>
                    <a:lstStyle/>
                    <a:p>
                      <a:r>
                        <a:rPr lang="en-US" b="1" dirty="0" smtClean="0">
                          <a:solidFill>
                            <a:srgbClr val="011213"/>
                          </a:solidFill>
                        </a:rPr>
                        <a:t>Causing the need to eliminate one row of seats and redesign the locking mechanism if the research shows changes in needs.</a:t>
                      </a:r>
                      <a:endParaRPr lang="en-US" b="1" dirty="0">
                        <a:solidFill>
                          <a:srgbClr val="011213"/>
                        </a:solidFill>
                      </a:endParaRPr>
                    </a:p>
                  </a:txBody>
                  <a:tcPr/>
                </a:tc>
              </a:tr>
            </a:tbl>
          </a:graphicData>
        </a:graphic>
      </p:graphicFrame>
    </p:spTree>
    <p:extLst>
      <p:ext uri="{BB962C8B-B14F-4D97-AF65-F5344CB8AC3E}">
        <p14:creationId xmlns:p14="http://schemas.microsoft.com/office/powerpoint/2010/main" val="15208165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01566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Cause-Risk-Effect Format </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447800"/>
            <a:ext cx="8991600" cy="492645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Cause may not really be a </a:t>
            </a:r>
            <a:r>
              <a:rPr lang="en-US" sz="2400" b="1" kern="0" dirty="0">
                <a:solidFill>
                  <a:schemeClr val="accent1">
                    <a:lumMod val="50000"/>
                  </a:schemeClr>
                </a:solidFill>
                <a:latin typeface="+mn-lt"/>
                <a:cs typeface="+mn-cs"/>
              </a:rPr>
              <a:t>C</a:t>
            </a:r>
            <a:r>
              <a:rPr lang="en-US" sz="2400" b="1" kern="0" dirty="0" smtClean="0">
                <a:solidFill>
                  <a:schemeClr val="accent1">
                    <a:lumMod val="50000"/>
                  </a:schemeClr>
                </a:solidFill>
                <a:latin typeface="+mn-lt"/>
                <a:cs typeface="+mn-cs"/>
              </a:rPr>
              <a:t>ause but Threat. Let’s look at the following example:</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12500188"/>
              </p:ext>
            </p:extLst>
          </p:nvPr>
        </p:nvGraphicFramePr>
        <p:xfrm>
          <a:off x="571500" y="2438400"/>
          <a:ext cx="8153400" cy="2215129"/>
        </p:xfrm>
        <a:graphic>
          <a:graphicData uri="http://schemas.openxmlformats.org/drawingml/2006/table">
            <a:tbl>
              <a:tblPr firstRow="1" bandRow="1">
                <a:tableStyleId>{5C22544A-7EE6-4342-B048-85BDC9FD1C3A}</a:tableStyleId>
              </a:tblPr>
              <a:tblGrid>
                <a:gridCol w="2717800"/>
                <a:gridCol w="2717800"/>
                <a:gridCol w="2717800"/>
              </a:tblGrid>
              <a:tr h="477769">
                <a:tc>
                  <a:txBody>
                    <a:bodyPr/>
                    <a:lstStyle/>
                    <a:p>
                      <a:r>
                        <a:rPr lang="en-US" dirty="0" smtClean="0"/>
                        <a:t>Cause</a:t>
                      </a:r>
                      <a:endParaRPr lang="en-US" dirty="0"/>
                    </a:p>
                  </a:txBody>
                  <a:tcPr/>
                </a:tc>
                <a:tc>
                  <a:txBody>
                    <a:bodyPr/>
                    <a:lstStyle/>
                    <a:p>
                      <a:r>
                        <a:rPr lang="en-US" dirty="0" smtClean="0"/>
                        <a:t>Risk</a:t>
                      </a:r>
                      <a:endParaRPr lang="en-US" dirty="0"/>
                    </a:p>
                  </a:txBody>
                  <a:tcPr/>
                </a:tc>
                <a:tc>
                  <a:txBody>
                    <a:bodyPr/>
                    <a:lstStyle/>
                    <a:p>
                      <a:r>
                        <a:rPr lang="en-US" dirty="0" smtClean="0"/>
                        <a:t>Effect</a:t>
                      </a:r>
                      <a:endParaRPr lang="en-US" dirty="0"/>
                    </a:p>
                  </a:txBody>
                  <a:tcPr/>
                </a:tc>
              </a:tr>
              <a:tr h="1178061">
                <a:tc>
                  <a:txBody>
                    <a:bodyPr/>
                    <a:lstStyle/>
                    <a:p>
                      <a:r>
                        <a:rPr lang="en-US" b="1" dirty="0" smtClean="0">
                          <a:solidFill>
                            <a:srgbClr val="FF0000"/>
                          </a:solidFill>
                        </a:rPr>
                        <a:t>The system backup/disaster recovery mechanism may not work,</a:t>
                      </a:r>
                      <a:endParaRPr lang="en-US" b="1" dirty="0">
                        <a:solidFill>
                          <a:srgbClr val="FF0000"/>
                        </a:solidFill>
                      </a:endParaRPr>
                    </a:p>
                  </a:txBody>
                  <a:tcPr/>
                </a:tc>
                <a:tc>
                  <a:txBody>
                    <a:bodyPr/>
                    <a:lstStyle/>
                    <a:p>
                      <a:r>
                        <a:rPr lang="en-US" b="1" dirty="0" smtClean="0">
                          <a:solidFill>
                            <a:srgbClr val="FF0000"/>
                          </a:solidFill>
                        </a:rPr>
                        <a:t>Which</a:t>
                      </a:r>
                      <a:r>
                        <a:rPr lang="en-US" b="1" baseline="0" dirty="0" smtClean="0">
                          <a:solidFill>
                            <a:srgbClr val="FF0000"/>
                          </a:solidFill>
                        </a:rPr>
                        <a:t> could lead to a loss of programming code or data structures and test data developed to date,</a:t>
                      </a:r>
                      <a:endParaRPr lang="en-US" b="1" dirty="0">
                        <a:solidFill>
                          <a:srgbClr val="FF0000"/>
                        </a:solidFill>
                      </a:endParaRPr>
                    </a:p>
                  </a:txBody>
                  <a:tcPr/>
                </a:tc>
                <a:tc>
                  <a:txBody>
                    <a:bodyPr/>
                    <a:lstStyle/>
                    <a:p>
                      <a:r>
                        <a:rPr lang="en-US" b="1" dirty="0" smtClean="0">
                          <a:solidFill>
                            <a:srgbClr val="FF0000"/>
                          </a:solidFill>
                        </a:rPr>
                        <a:t>None provided</a:t>
                      </a:r>
                      <a:endParaRPr lang="en-US" b="1" dirty="0">
                        <a:solidFill>
                          <a:srgbClr val="FF0000"/>
                        </a:solidFill>
                      </a:endParaRPr>
                    </a:p>
                  </a:txBody>
                  <a:tcPr/>
                </a:tc>
              </a:tr>
            </a:tbl>
          </a:graphicData>
        </a:graphic>
      </p:graphicFrame>
    </p:spTree>
    <p:extLst>
      <p:ext uri="{BB962C8B-B14F-4D97-AF65-F5344CB8AC3E}">
        <p14:creationId xmlns:p14="http://schemas.microsoft.com/office/powerpoint/2010/main" val="3924719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01566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Cause-Risk-Effect Format </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447800"/>
            <a:ext cx="8991600" cy="492645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Knowing the real cause will be critical to analyzing the threat in Perform Qualitative Risk Analysis process: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89388004"/>
              </p:ext>
            </p:extLst>
          </p:nvPr>
        </p:nvGraphicFramePr>
        <p:xfrm>
          <a:off x="571500" y="2438400"/>
          <a:ext cx="8153400" cy="3586729"/>
        </p:xfrm>
        <a:graphic>
          <a:graphicData uri="http://schemas.openxmlformats.org/drawingml/2006/table">
            <a:tbl>
              <a:tblPr firstRow="1" bandRow="1">
                <a:tableStyleId>{5C22544A-7EE6-4342-B048-85BDC9FD1C3A}</a:tableStyleId>
              </a:tblPr>
              <a:tblGrid>
                <a:gridCol w="2717800"/>
                <a:gridCol w="2717800"/>
                <a:gridCol w="2717800"/>
              </a:tblGrid>
              <a:tr h="477769">
                <a:tc>
                  <a:txBody>
                    <a:bodyPr/>
                    <a:lstStyle/>
                    <a:p>
                      <a:r>
                        <a:rPr lang="en-US" dirty="0" smtClean="0"/>
                        <a:t>Cause</a:t>
                      </a:r>
                      <a:endParaRPr lang="en-US" dirty="0"/>
                    </a:p>
                  </a:txBody>
                  <a:tcPr/>
                </a:tc>
                <a:tc>
                  <a:txBody>
                    <a:bodyPr/>
                    <a:lstStyle/>
                    <a:p>
                      <a:r>
                        <a:rPr lang="en-US" dirty="0" smtClean="0"/>
                        <a:t>Risk</a:t>
                      </a:r>
                      <a:endParaRPr lang="en-US" dirty="0"/>
                    </a:p>
                  </a:txBody>
                  <a:tcPr/>
                </a:tc>
                <a:tc>
                  <a:txBody>
                    <a:bodyPr/>
                    <a:lstStyle/>
                    <a:p>
                      <a:r>
                        <a:rPr lang="en-US" dirty="0" smtClean="0"/>
                        <a:t>Effect</a:t>
                      </a:r>
                      <a:endParaRPr lang="en-US" dirty="0"/>
                    </a:p>
                  </a:txBody>
                  <a:tcPr/>
                </a:tc>
              </a:tr>
              <a:tr h="1178061">
                <a:tc>
                  <a:txBody>
                    <a:bodyPr/>
                    <a:lstStyle/>
                    <a:p>
                      <a:r>
                        <a:rPr lang="en-US" b="1" dirty="0" smtClean="0">
                          <a:solidFill>
                            <a:srgbClr val="011213"/>
                          </a:solidFill>
                        </a:rPr>
                        <a:t>There have</a:t>
                      </a:r>
                      <a:r>
                        <a:rPr lang="en-US" b="1" baseline="0" dirty="0" smtClean="0">
                          <a:solidFill>
                            <a:srgbClr val="011213"/>
                          </a:solidFill>
                        </a:rPr>
                        <a:t> been three instances in this company where the backup/recovery mechanism has not worked. Though the system is being investigated, no changes will occur before this project is completed,</a:t>
                      </a:r>
                      <a:endParaRPr lang="en-US" b="1" dirty="0">
                        <a:solidFill>
                          <a:srgbClr val="011213"/>
                        </a:solidFill>
                      </a:endParaRPr>
                    </a:p>
                  </a:txBody>
                  <a:tcPr/>
                </a:tc>
                <a:tc>
                  <a:txBody>
                    <a:bodyPr/>
                    <a:lstStyle/>
                    <a:p>
                      <a:r>
                        <a:rPr lang="en-US" b="1" dirty="0" smtClean="0">
                          <a:solidFill>
                            <a:srgbClr val="011213"/>
                          </a:solidFill>
                        </a:rPr>
                        <a:t>Which means the system backup/disaster recovery  mechanism may not work,</a:t>
                      </a:r>
                      <a:endParaRPr lang="en-US" b="1" dirty="0">
                        <a:solidFill>
                          <a:srgbClr val="011213"/>
                        </a:solidFill>
                      </a:endParaRPr>
                    </a:p>
                  </a:txBody>
                  <a:tcPr/>
                </a:tc>
                <a:tc>
                  <a:txBody>
                    <a:bodyPr/>
                    <a:lstStyle/>
                    <a:p>
                      <a:r>
                        <a:rPr lang="en-US" b="1" dirty="0" smtClean="0">
                          <a:solidFill>
                            <a:srgbClr val="011213"/>
                          </a:solidFill>
                        </a:rPr>
                        <a:t>Which could lead to  loss of programming code or data structures</a:t>
                      </a:r>
                      <a:r>
                        <a:rPr lang="en-US" b="1" baseline="0" dirty="0" smtClean="0">
                          <a:solidFill>
                            <a:srgbClr val="011213"/>
                          </a:solidFill>
                        </a:rPr>
                        <a:t> and test data developed to date.</a:t>
                      </a:r>
                      <a:endParaRPr lang="en-US" b="1" dirty="0">
                        <a:solidFill>
                          <a:srgbClr val="011213"/>
                        </a:solidFill>
                      </a:endParaRPr>
                    </a:p>
                  </a:txBody>
                  <a:tcPr/>
                </a:tc>
              </a:tr>
            </a:tbl>
          </a:graphicData>
        </a:graphic>
      </p:graphicFrame>
    </p:spTree>
    <p:extLst>
      <p:ext uri="{BB962C8B-B14F-4D97-AF65-F5344CB8AC3E}">
        <p14:creationId xmlns:p14="http://schemas.microsoft.com/office/powerpoint/2010/main" val="3904773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82714"/>
            <a:ext cx="7086600" cy="1261884"/>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CONTENT</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pPr marL="342900" lvl="0" indent="-342900">
              <a:lnSpc>
                <a:spcPct val="115000"/>
              </a:lnSpc>
              <a:spcBef>
                <a:spcPts val="0"/>
              </a:spcBef>
              <a:spcAft>
                <a:spcPts val="0"/>
              </a:spcAft>
              <a:buFont typeface="Symbol"/>
              <a:buChar char=""/>
            </a:pPr>
            <a:r>
              <a:rPr lang="en-US" sz="2400" b="1" kern="0" dirty="0">
                <a:solidFill>
                  <a:schemeClr val="accent1">
                    <a:lumMod val="50000"/>
                  </a:schemeClr>
                </a:solidFill>
              </a:rPr>
              <a:t>Purpose and Objective of the </a:t>
            </a:r>
            <a:r>
              <a:rPr lang="en-US" sz="2400" b="1" kern="0" dirty="0" smtClean="0">
                <a:solidFill>
                  <a:srgbClr val="7030A0"/>
                </a:solidFill>
              </a:rPr>
              <a:t>Identify Risk </a:t>
            </a:r>
            <a:r>
              <a:rPr lang="en-US" sz="2400" b="1" kern="0" dirty="0" smtClean="0">
                <a:solidFill>
                  <a:schemeClr val="accent1">
                    <a:lumMod val="50000"/>
                  </a:schemeClr>
                </a:solidFill>
              </a:rPr>
              <a:t>Process</a:t>
            </a:r>
            <a:endParaRPr lang="en-US" sz="2400" b="1" kern="0" dirty="0">
              <a:solidFill>
                <a:schemeClr val="accent1">
                  <a:lumMod val="50000"/>
                </a:schemeClr>
              </a:solidFill>
            </a:endParaRPr>
          </a:p>
          <a:p>
            <a:pPr marL="342900" lvl="0" indent="-342900">
              <a:lnSpc>
                <a:spcPct val="115000"/>
              </a:lnSpc>
              <a:spcBef>
                <a:spcPts val="0"/>
              </a:spcBef>
              <a:spcAft>
                <a:spcPts val="0"/>
              </a:spcAft>
              <a:buFont typeface="Symbol"/>
              <a:buChar char=""/>
            </a:pPr>
            <a:r>
              <a:rPr lang="en-US" sz="2400" b="1" kern="0" dirty="0">
                <a:solidFill>
                  <a:schemeClr val="accent1">
                    <a:lumMod val="50000"/>
                  </a:schemeClr>
                </a:solidFill>
              </a:rPr>
              <a:t>Critical Success Factors for the </a:t>
            </a:r>
            <a:r>
              <a:rPr lang="en-US" sz="2400" b="1" kern="0" dirty="0">
                <a:solidFill>
                  <a:srgbClr val="7030A0"/>
                </a:solidFill>
              </a:rPr>
              <a:t>Identify Risk </a:t>
            </a:r>
            <a:r>
              <a:rPr lang="en-US" sz="2400" b="1" kern="0" dirty="0" smtClean="0">
                <a:solidFill>
                  <a:schemeClr val="accent1">
                    <a:lumMod val="50000"/>
                  </a:schemeClr>
                </a:solidFill>
              </a:rPr>
              <a:t>Process</a:t>
            </a:r>
            <a:endParaRPr lang="en-US" sz="2400" b="1" kern="0" dirty="0">
              <a:solidFill>
                <a:schemeClr val="accent1">
                  <a:lumMod val="50000"/>
                </a:schemeClr>
              </a:solidFill>
            </a:endParaRPr>
          </a:p>
          <a:p>
            <a:pPr marL="342900" lvl="0" indent="-342900">
              <a:lnSpc>
                <a:spcPct val="115000"/>
              </a:lnSpc>
              <a:spcBef>
                <a:spcPts val="0"/>
              </a:spcBef>
              <a:spcAft>
                <a:spcPts val="0"/>
              </a:spcAft>
              <a:buFont typeface="Symbol"/>
              <a:buChar char=""/>
            </a:pPr>
            <a:r>
              <a:rPr lang="en-US" sz="2400" b="1" kern="0" dirty="0">
                <a:solidFill>
                  <a:schemeClr val="accent1">
                    <a:lumMod val="50000"/>
                  </a:schemeClr>
                </a:solidFill>
              </a:rPr>
              <a:t>Tools &amp; Techniques for the </a:t>
            </a:r>
            <a:r>
              <a:rPr lang="en-US" sz="2400" b="1" kern="0" dirty="0">
                <a:solidFill>
                  <a:srgbClr val="7030A0"/>
                </a:solidFill>
              </a:rPr>
              <a:t>Identify Risk </a:t>
            </a:r>
            <a:r>
              <a:rPr lang="en-US" sz="2400" b="1" kern="0" dirty="0" smtClean="0">
                <a:solidFill>
                  <a:schemeClr val="accent1">
                    <a:lumMod val="50000"/>
                  </a:schemeClr>
                </a:solidFill>
              </a:rPr>
              <a:t>Process</a:t>
            </a:r>
            <a:endParaRPr lang="en-US" sz="2400" b="1" kern="0" dirty="0">
              <a:solidFill>
                <a:schemeClr val="accent1">
                  <a:lumMod val="50000"/>
                </a:schemeClr>
              </a:solidFill>
            </a:endParaRPr>
          </a:p>
          <a:p>
            <a:pPr marL="342900" lvl="0" indent="-342900">
              <a:lnSpc>
                <a:spcPct val="115000"/>
              </a:lnSpc>
              <a:spcBef>
                <a:spcPts val="0"/>
              </a:spcBef>
              <a:spcAft>
                <a:spcPts val="0"/>
              </a:spcAft>
              <a:buFont typeface="Symbol"/>
              <a:buChar char=""/>
            </a:pPr>
            <a:r>
              <a:rPr lang="en-US" sz="2400" b="1" kern="0" dirty="0">
                <a:solidFill>
                  <a:schemeClr val="accent1">
                    <a:lumMod val="50000"/>
                  </a:schemeClr>
                </a:solidFill>
              </a:rPr>
              <a:t>Documenting the Results of the </a:t>
            </a:r>
            <a:r>
              <a:rPr lang="en-US" sz="2400" b="1" kern="0" dirty="0">
                <a:solidFill>
                  <a:srgbClr val="7030A0"/>
                </a:solidFill>
              </a:rPr>
              <a:t>Identify Risk </a:t>
            </a:r>
            <a:r>
              <a:rPr lang="en-US" sz="2400" b="1" kern="0" dirty="0" smtClean="0">
                <a:solidFill>
                  <a:schemeClr val="accent1">
                    <a:lumMod val="50000"/>
                  </a:schemeClr>
                </a:solidFill>
              </a:rPr>
              <a:t>Process</a:t>
            </a:r>
          </a:p>
          <a:p>
            <a:pPr marL="342900" lvl="0" indent="-342900">
              <a:lnSpc>
                <a:spcPct val="115000"/>
              </a:lnSpc>
              <a:spcBef>
                <a:spcPts val="0"/>
              </a:spcBef>
              <a:spcAft>
                <a:spcPts val="0"/>
              </a:spcAft>
              <a:buFont typeface="Symbol"/>
              <a:buChar char=""/>
            </a:pPr>
            <a:r>
              <a:rPr lang="en-US" sz="2400" b="1" kern="0" dirty="0" smtClean="0">
                <a:solidFill>
                  <a:schemeClr val="accent1">
                    <a:lumMod val="50000"/>
                  </a:schemeClr>
                </a:solidFill>
              </a:rPr>
              <a:t>The Detailed Discussion – Inputs, Process itself, Tools &amp; Techniques, Methods and Outputs.</a:t>
            </a:r>
            <a:endParaRPr lang="en-US" sz="2400" b="1" kern="0" dirty="0">
              <a:solidFill>
                <a:schemeClr val="accent1">
                  <a:lumMod val="50000"/>
                </a:schemeClr>
              </a:solidFill>
            </a:endParaRPr>
          </a:p>
          <a:p>
            <a:pPr marL="342900" marR="0" lvl="0" indent="-342900">
              <a:lnSpc>
                <a:spcPct val="115000"/>
              </a:lnSpc>
              <a:spcBef>
                <a:spcPts val="0"/>
              </a:spcBef>
              <a:spcAft>
                <a:spcPts val="0"/>
              </a:spcAft>
              <a:buFont typeface="Symbol"/>
              <a:buChar char=""/>
            </a:pPr>
            <a:endParaRPr lang="en-US" sz="2400" b="1" kern="0" dirty="0">
              <a:solidFill>
                <a:schemeClr val="accent1">
                  <a:lumMod val="50000"/>
                </a:schemeClr>
              </a:solidFill>
              <a:latin typeface="+mn-lt"/>
              <a:cs typeface="+mn-cs"/>
            </a:endParaRPr>
          </a:p>
          <a:p>
            <a:pPr marL="514350" indent="-514350" eaLnBrk="0" hangingPunct="0">
              <a:spcBef>
                <a:spcPct val="20000"/>
              </a:spcBef>
              <a:buFontTx/>
              <a:buChar char="•"/>
              <a:tabLst>
                <a:tab pos="1076325" algn="l"/>
              </a:tabLst>
              <a:defRPr/>
            </a:pPr>
            <a:endParaRPr lang="en-US" sz="2400" b="1" kern="0" dirty="0">
              <a:solidFill>
                <a:schemeClr val="accent1">
                  <a:lumMod val="50000"/>
                </a:schemeClr>
              </a:solidFill>
              <a:latin typeface="+mn-lt"/>
              <a:cs typeface="+mn-cs"/>
            </a:endParaRPr>
          </a:p>
        </p:txBody>
      </p:sp>
      <p:sp>
        <p:nvSpPr>
          <p:cNvPr id="4"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01566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Cause-Risk-Effect Format </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447800"/>
            <a:ext cx="8991600" cy="492645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Causes are Needed</a:t>
            </a:r>
          </a:p>
          <a:p>
            <a:pPr marL="800100" lvl="1" indent="-342900">
              <a:buFont typeface="Arial" pitchFamily="34" charset="0"/>
              <a:buChar char="•"/>
            </a:pPr>
            <a:r>
              <a:rPr lang="en-US" sz="2400" b="1" kern="0" dirty="0" smtClean="0">
                <a:solidFill>
                  <a:schemeClr val="accent1">
                    <a:lumMod val="50000"/>
                  </a:schemeClr>
                </a:solidFill>
                <a:latin typeface="+mn-lt"/>
                <a:cs typeface="+mn-cs"/>
              </a:rPr>
              <a:t>Detailed cause help understand potential threat</a:t>
            </a:r>
          </a:p>
          <a:p>
            <a:pPr marL="800100" lvl="1" indent="-342900">
              <a:buFont typeface="Arial" pitchFamily="34" charset="0"/>
              <a:buChar char="•"/>
            </a:pPr>
            <a:r>
              <a:rPr lang="en-US" sz="2400" b="1" kern="0" dirty="0" smtClean="0">
                <a:solidFill>
                  <a:schemeClr val="accent1">
                    <a:lumMod val="50000"/>
                  </a:schemeClr>
                </a:solidFill>
                <a:latin typeface="+mn-lt"/>
                <a:cs typeface="+mn-cs"/>
              </a:rPr>
              <a:t>Ideas for responses to the threat are easily conceived</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5330720"/>
              </p:ext>
            </p:extLst>
          </p:nvPr>
        </p:nvGraphicFramePr>
        <p:xfrm>
          <a:off x="571500" y="2661671"/>
          <a:ext cx="8153400" cy="3312409"/>
        </p:xfrm>
        <a:graphic>
          <a:graphicData uri="http://schemas.openxmlformats.org/drawingml/2006/table">
            <a:tbl>
              <a:tblPr firstRow="1" bandRow="1">
                <a:tableStyleId>{5C22544A-7EE6-4342-B048-85BDC9FD1C3A}</a:tableStyleId>
              </a:tblPr>
              <a:tblGrid>
                <a:gridCol w="2717800"/>
                <a:gridCol w="2717800"/>
                <a:gridCol w="2717800"/>
              </a:tblGrid>
              <a:tr h="477769">
                <a:tc>
                  <a:txBody>
                    <a:bodyPr/>
                    <a:lstStyle/>
                    <a:p>
                      <a:r>
                        <a:rPr lang="en-US" dirty="0" smtClean="0"/>
                        <a:t>Cause</a:t>
                      </a:r>
                      <a:endParaRPr lang="en-US" dirty="0"/>
                    </a:p>
                  </a:txBody>
                  <a:tcPr/>
                </a:tc>
                <a:tc>
                  <a:txBody>
                    <a:bodyPr/>
                    <a:lstStyle/>
                    <a:p>
                      <a:r>
                        <a:rPr lang="en-US" dirty="0" smtClean="0"/>
                        <a:t>Risk</a:t>
                      </a:r>
                      <a:endParaRPr lang="en-US" dirty="0"/>
                    </a:p>
                  </a:txBody>
                  <a:tcPr/>
                </a:tc>
                <a:tc>
                  <a:txBody>
                    <a:bodyPr/>
                    <a:lstStyle/>
                    <a:p>
                      <a:r>
                        <a:rPr lang="en-US" dirty="0" smtClean="0"/>
                        <a:t>Effect</a:t>
                      </a:r>
                      <a:endParaRPr lang="en-US" dirty="0"/>
                    </a:p>
                  </a:txBody>
                  <a:tcPr/>
                </a:tc>
              </a:tr>
              <a:tr h="1178061">
                <a:tc>
                  <a:txBody>
                    <a:bodyPr/>
                    <a:lstStyle/>
                    <a:p>
                      <a:r>
                        <a:rPr lang="en-US" b="1" dirty="0" smtClean="0">
                          <a:solidFill>
                            <a:srgbClr val="011213"/>
                          </a:solidFill>
                        </a:rPr>
                        <a:t>Because the contract is a time and materials contract, unlike previous releases that were done under fixed price contracts, and because the supplier is seldom critical of a customer-requested change,</a:t>
                      </a:r>
                      <a:endParaRPr lang="en-US" b="1" dirty="0">
                        <a:solidFill>
                          <a:srgbClr val="011213"/>
                        </a:solidFill>
                      </a:endParaRPr>
                    </a:p>
                  </a:txBody>
                  <a:tcPr/>
                </a:tc>
                <a:tc>
                  <a:txBody>
                    <a:bodyPr/>
                    <a:lstStyle/>
                    <a:p>
                      <a:r>
                        <a:rPr lang="en-US" b="1" dirty="0" smtClean="0">
                          <a:solidFill>
                            <a:srgbClr val="011213"/>
                          </a:solidFill>
                        </a:rPr>
                        <a:t>Scope could creep,</a:t>
                      </a:r>
                      <a:endParaRPr lang="en-US" b="1" dirty="0">
                        <a:solidFill>
                          <a:srgbClr val="011213"/>
                        </a:solidFill>
                      </a:endParaRPr>
                    </a:p>
                  </a:txBody>
                  <a:tcPr/>
                </a:tc>
                <a:tc>
                  <a:txBody>
                    <a:bodyPr/>
                    <a:lstStyle/>
                    <a:p>
                      <a:r>
                        <a:rPr lang="en-US" b="1" dirty="0" smtClean="0">
                          <a:solidFill>
                            <a:srgbClr val="011213"/>
                          </a:solidFill>
                        </a:rPr>
                        <a:t>Which could cause the project to be late and more costly.</a:t>
                      </a:r>
                      <a:endParaRPr lang="en-US" b="1" dirty="0">
                        <a:solidFill>
                          <a:srgbClr val="011213"/>
                        </a:solidFill>
                      </a:endParaRPr>
                    </a:p>
                  </a:txBody>
                  <a:tcPr/>
                </a:tc>
              </a:tr>
            </a:tbl>
          </a:graphicData>
        </a:graphic>
      </p:graphicFrame>
    </p:spTree>
    <p:extLst>
      <p:ext uri="{BB962C8B-B14F-4D97-AF65-F5344CB8AC3E}">
        <p14:creationId xmlns:p14="http://schemas.microsoft.com/office/powerpoint/2010/main" val="30308083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01566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Cause-Risk-Effect Format </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447800"/>
            <a:ext cx="8991600" cy="492645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Effects can be more than Just Time and Cost</a:t>
            </a:r>
          </a:p>
          <a:p>
            <a:pPr marL="342900" indent="-342900">
              <a:buFont typeface="Arial" pitchFamily="34" charset="0"/>
              <a:buChar char="•"/>
            </a:pPr>
            <a:endParaRPr lang="en-US" sz="2400" b="1" kern="0" dirty="0">
              <a:solidFill>
                <a:schemeClr val="accent1">
                  <a:lumMod val="50000"/>
                </a:schemeClr>
              </a:solidFill>
              <a:latin typeface="+mn-lt"/>
              <a:cs typeface="+mn-cs"/>
            </a:endParaRPr>
          </a:p>
          <a:p>
            <a:pPr marL="342900" indent="-342900">
              <a:buFont typeface="Arial" pitchFamily="34" charset="0"/>
              <a:buChar char="•"/>
            </a:pPr>
            <a:endParaRPr lang="en-US" sz="2400" b="1" kern="0" dirty="0" smtClean="0">
              <a:solidFill>
                <a:schemeClr val="accent1">
                  <a:lumMod val="50000"/>
                </a:schemeClr>
              </a:solidFill>
              <a:latin typeface="+mn-lt"/>
              <a:cs typeface="+mn-cs"/>
            </a:endParaRPr>
          </a:p>
          <a:p>
            <a:pPr marL="342900" indent="-342900">
              <a:buFont typeface="Arial" pitchFamily="34" charset="0"/>
              <a:buChar char="•"/>
            </a:pPr>
            <a:endParaRPr lang="en-US" sz="2400" b="1" kern="0" dirty="0">
              <a:solidFill>
                <a:schemeClr val="accent1">
                  <a:lumMod val="50000"/>
                </a:schemeClr>
              </a:solidFill>
              <a:latin typeface="+mn-lt"/>
              <a:cs typeface="+mn-cs"/>
            </a:endParaRPr>
          </a:p>
          <a:p>
            <a:pPr marL="342900" indent="-342900">
              <a:buFont typeface="Arial" pitchFamily="34" charset="0"/>
              <a:buChar char="•"/>
            </a:pPr>
            <a:endParaRPr lang="en-US" sz="2400" b="1" kern="0" dirty="0" smtClean="0">
              <a:solidFill>
                <a:schemeClr val="accent1">
                  <a:lumMod val="50000"/>
                </a:schemeClr>
              </a:solidFill>
              <a:latin typeface="+mn-lt"/>
              <a:cs typeface="+mn-cs"/>
            </a:endParaRPr>
          </a:p>
          <a:p>
            <a:pPr marL="342900" indent="-342900">
              <a:buFont typeface="Arial" pitchFamily="34" charset="0"/>
              <a:buChar char="•"/>
            </a:pPr>
            <a:endParaRPr lang="en-US" sz="2400" b="1" kern="0" dirty="0">
              <a:solidFill>
                <a:schemeClr val="accent1">
                  <a:lumMod val="50000"/>
                </a:schemeClr>
              </a:solidFill>
              <a:latin typeface="+mn-lt"/>
              <a:cs typeface="+mn-cs"/>
            </a:endParaRPr>
          </a:p>
          <a:p>
            <a:pPr marL="342900" indent="-342900">
              <a:buFont typeface="Arial" pitchFamily="34" charset="0"/>
              <a:buChar char="•"/>
            </a:pPr>
            <a:r>
              <a:rPr lang="en-US" sz="2400" b="1" kern="0" dirty="0" smtClean="0">
                <a:solidFill>
                  <a:schemeClr val="accent1">
                    <a:lumMod val="50000"/>
                  </a:schemeClr>
                </a:solidFill>
                <a:latin typeface="+mn-lt"/>
                <a:cs typeface="+mn-cs"/>
              </a:rPr>
              <a:t>It would not be accurate to list “delayed project” as effect here:</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27010637"/>
              </p:ext>
            </p:extLst>
          </p:nvPr>
        </p:nvGraphicFramePr>
        <p:xfrm>
          <a:off x="571500" y="1981200"/>
          <a:ext cx="8153400" cy="1666489"/>
        </p:xfrm>
        <a:graphic>
          <a:graphicData uri="http://schemas.openxmlformats.org/drawingml/2006/table">
            <a:tbl>
              <a:tblPr firstRow="1" bandRow="1">
                <a:tableStyleId>{5C22544A-7EE6-4342-B048-85BDC9FD1C3A}</a:tableStyleId>
              </a:tblPr>
              <a:tblGrid>
                <a:gridCol w="2717800"/>
                <a:gridCol w="2717800"/>
                <a:gridCol w="2717800"/>
              </a:tblGrid>
              <a:tr h="477769">
                <a:tc>
                  <a:txBody>
                    <a:bodyPr/>
                    <a:lstStyle/>
                    <a:p>
                      <a:r>
                        <a:rPr lang="en-US" dirty="0" smtClean="0"/>
                        <a:t>Cause</a:t>
                      </a:r>
                      <a:endParaRPr lang="en-US" dirty="0"/>
                    </a:p>
                  </a:txBody>
                  <a:tcPr/>
                </a:tc>
                <a:tc>
                  <a:txBody>
                    <a:bodyPr/>
                    <a:lstStyle/>
                    <a:p>
                      <a:r>
                        <a:rPr lang="en-US" dirty="0" smtClean="0"/>
                        <a:t>Risk</a:t>
                      </a:r>
                      <a:endParaRPr lang="en-US" dirty="0"/>
                    </a:p>
                  </a:txBody>
                  <a:tcPr/>
                </a:tc>
                <a:tc>
                  <a:txBody>
                    <a:bodyPr/>
                    <a:lstStyle/>
                    <a:p>
                      <a:r>
                        <a:rPr lang="en-US" dirty="0" smtClean="0"/>
                        <a:t>Effect</a:t>
                      </a:r>
                      <a:endParaRPr lang="en-US" dirty="0"/>
                    </a:p>
                  </a:txBody>
                  <a:tcPr/>
                </a:tc>
              </a:tr>
              <a:tr h="1178061">
                <a:tc>
                  <a:txBody>
                    <a:bodyPr/>
                    <a:lstStyle/>
                    <a:p>
                      <a:r>
                        <a:rPr lang="en-US" b="1" dirty="0" smtClean="0">
                          <a:solidFill>
                            <a:srgbClr val="011213"/>
                          </a:solidFill>
                        </a:rPr>
                        <a:t>We are not able to maintain a good relationship</a:t>
                      </a:r>
                      <a:r>
                        <a:rPr lang="en-US" b="1" baseline="0" dirty="0" smtClean="0">
                          <a:solidFill>
                            <a:srgbClr val="011213"/>
                          </a:solidFill>
                        </a:rPr>
                        <a:t> with customer,</a:t>
                      </a:r>
                      <a:endParaRPr lang="en-US" b="1" dirty="0">
                        <a:solidFill>
                          <a:srgbClr val="011213"/>
                        </a:solidFill>
                      </a:endParaRPr>
                    </a:p>
                  </a:txBody>
                  <a:tcPr/>
                </a:tc>
                <a:tc>
                  <a:txBody>
                    <a:bodyPr/>
                    <a:lstStyle/>
                    <a:p>
                      <a:r>
                        <a:rPr lang="en-US" b="1" dirty="0" smtClean="0">
                          <a:solidFill>
                            <a:srgbClr val="011213"/>
                          </a:solidFill>
                        </a:rPr>
                        <a:t>Causing lack of trust with customer,</a:t>
                      </a:r>
                      <a:endParaRPr lang="en-US" b="1" dirty="0">
                        <a:solidFill>
                          <a:srgbClr val="011213"/>
                        </a:solidFill>
                      </a:endParaRPr>
                    </a:p>
                  </a:txBody>
                  <a:tcPr/>
                </a:tc>
                <a:tc>
                  <a:txBody>
                    <a:bodyPr/>
                    <a:lstStyle/>
                    <a:p>
                      <a:r>
                        <a:rPr lang="en-US" b="1" dirty="0" smtClean="0">
                          <a:solidFill>
                            <a:srgbClr val="011213"/>
                          </a:solidFill>
                        </a:rPr>
                        <a:t>Which may require more meetings and extra hand-holding.</a:t>
                      </a:r>
                      <a:endParaRPr lang="en-US" b="1" dirty="0">
                        <a:solidFill>
                          <a:srgbClr val="011213"/>
                        </a:solidFill>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22086506"/>
              </p:ext>
            </p:extLst>
          </p:nvPr>
        </p:nvGraphicFramePr>
        <p:xfrm>
          <a:off x="595086" y="4505711"/>
          <a:ext cx="8153400" cy="1666489"/>
        </p:xfrm>
        <a:graphic>
          <a:graphicData uri="http://schemas.openxmlformats.org/drawingml/2006/table">
            <a:tbl>
              <a:tblPr firstRow="1" bandRow="1">
                <a:tableStyleId>{5C22544A-7EE6-4342-B048-85BDC9FD1C3A}</a:tableStyleId>
              </a:tblPr>
              <a:tblGrid>
                <a:gridCol w="2717800"/>
                <a:gridCol w="2717800"/>
                <a:gridCol w="2717800"/>
              </a:tblGrid>
              <a:tr h="477769">
                <a:tc>
                  <a:txBody>
                    <a:bodyPr/>
                    <a:lstStyle/>
                    <a:p>
                      <a:r>
                        <a:rPr lang="en-US" dirty="0" smtClean="0"/>
                        <a:t>Cause</a:t>
                      </a:r>
                      <a:endParaRPr lang="en-US" dirty="0"/>
                    </a:p>
                  </a:txBody>
                  <a:tcPr/>
                </a:tc>
                <a:tc>
                  <a:txBody>
                    <a:bodyPr/>
                    <a:lstStyle/>
                    <a:p>
                      <a:r>
                        <a:rPr lang="en-US" dirty="0" smtClean="0"/>
                        <a:t>Risk</a:t>
                      </a:r>
                      <a:endParaRPr lang="en-US" dirty="0"/>
                    </a:p>
                  </a:txBody>
                  <a:tcPr/>
                </a:tc>
                <a:tc>
                  <a:txBody>
                    <a:bodyPr/>
                    <a:lstStyle/>
                    <a:p>
                      <a:r>
                        <a:rPr lang="en-US" dirty="0" smtClean="0"/>
                        <a:t>Effect</a:t>
                      </a:r>
                      <a:endParaRPr lang="en-US" dirty="0"/>
                    </a:p>
                  </a:txBody>
                  <a:tcPr/>
                </a:tc>
              </a:tr>
              <a:tr h="1178061">
                <a:tc>
                  <a:txBody>
                    <a:bodyPr/>
                    <a:lstStyle/>
                    <a:p>
                      <a:r>
                        <a:rPr lang="en-US" b="1" dirty="0" smtClean="0">
                          <a:solidFill>
                            <a:srgbClr val="011213"/>
                          </a:solidFill>
                        </a:rPr>
                        <a:t>We are not able to maintain a good relationship</a:t>
                      </a:r>
                      <a:r>
                        <a:rPr lang="en-US" b="1" baseline="0" dirty="0" smtClean="0">
                          <a:solidFill>
                            <a:srgbClr val="011213"/>
                          </a:solidFill>
                        </a:rPr>
                        <a:t> with customer,</a:t>
                      </a:r>
                      <a:endParaRPr lang="en-US" b="1" dirty="0">
                        <a:solidFill>
                          <a:srgbClr val="011213"/>
                        </a:solidFill>
                      </a:endParaRPr>
                    </a:p>
                  </a:txBody>
                  <a:tcPr/>
                </a:tc>
                <a:tc>
                  <a:txBody>
                    <a:bodyPr/>
                    <a:lstStyle/>
                    <a:p>
                      <a:r>
                        <a:rPr lang="en-US" b="1" dirty="0" smtClean="0">
                          <a:solidFill>
                            <a:srgbClr val="011213"/>
                          </a:solidFill>
                        </a:rPr>
                        <a:t>Causing lack of trust with customer,</a:t>
                      </a:r>
                      <a:endParaRPr lang="en-US" b="1" dirty="0">
                        <a:solidFill>
                          <a:srgbClr val="011213"/>
                        </a:solidFill>
                      </a:endParaRPr>
                    </a:p>
                  </a:txBody>
                  <a:tcPr/>
                </a:tc>
                <a:tc>
                  <a:txBody>
                    <a:bodyPr/>
                    <a:lstStyle/>
                    <a:p>
                      <a:r>
                        <a:rPr lang="en-US" b="1" dirty="0" smtClean="0">
                          <a:solidFill>
                            <a:srgbClr val="FF0000"/>
                          </a:solidFill>
                        </a:rPr>
                        <a:t>Delayed</a:t>
                      </a:r>
                      <a:r>
                        <a:rPr lang="en-US" b="1" baseline="0" dirty="0" smtClean="0">
                          <a:solidFill>
                            <a:srgbClr val="FF0000"/>
                          </a:solidFill>
                        </a:rPr>
                        <a:t> project</a:t>
                      </a:r>
                      <a:endParaRPr lang="en-US" b="1" dirty="0">
                        <a:solidFill>
                          <a:srgbClr val="FF0000"/>
                        </a:solidFill>
                      </a:endParaRPr>
                    </a:p>
                  </a:txBody>
                  <a:tcPr/>
                </a:tc>
              </a:tr>
            </a:tbl>
          </a:graphicData>
        </a:graphic>
      </p:graphicFrame>
    </p:spTree>
    <p:extLst>
      <p:ext uri="{BB962C8B-B14F-4D97-AF65-F5344CB8AC3E}">
        <p14:creationId xmlns:p14="http://schemas.microsoft.com/office/powerpoint/2010/main" val="9070391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01566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Cause-Risk-Effect Format </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447800"/>
            <a:ext cx="8991600" cy="492645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A Threat is NOT an Excuse for Poor Project Management</a:t>
            </a:r>
          </a:p>
          <a:p>
            <a:pPr marL="342900" indent="-342900">
              <a:buFont typeface="Arial" pitchFamily="34" charset="0"/>
              <a:buChar char="•"/>
            </a:pPr>
            <a:endParaRPr lang="en-US" sz="2400" b="1" kern="0" dirty="0">
              <a:solidFill>
                <a:schemeClr val="accent1">
                  <a:lumMod val="50000"/>
                </a:schemeClr>
              </a:solidFill>
              <a:latin typeface="+mn-lt"/>
              <a:cs typeface="+mn-cs"/>
            </a:endParaRPr>
          </a:p>
          <a:p>
            <a:pPr marL="342900" indent="-342900">
              <a:buFont typeface="Arial" pitchFamily="34" charset="0"/>
              <a:buChar char="•"/>
            </a:pPr>
            <a:endParaRPr lang="en-US" sz="2400" b="1" kern="0" dirty="0" smtClean="0">
              <a:solidFill>
                <a:schemeClr val="accent1">
                  <a:lumMod val="50000"/>
                </a:schemeClr>
              </a:solidFill>
              <a:latin typeface="+mn-lt"/>
              <a:cs typeface="+mn-cs"/>
            </a:endParaRPr>
          </a:p>
          <a:p>
            <a:pPr marL="342900" indent="-342900">
              <a:buFont typeface="Arial" pitchFamily="34" charset="0"/>
              <a:buChar char="•"/>
            </a:pPr>
            <a:endParaRPr lang="en-US" sz="2400" b="1" kern="0" dirty="0">
              <a:solidFill>
                <a:schemeClr val="accent1">
                  <a:lumMod val="50000"/>
                </a:schemeClr>
              </a:solidFill>
              <a:latin typeface="+mn-lt"/>
              <a:cs typeface="+mn-cs"/>
            </a:endParaRPr>
          </a:p>
          <a:p>
            <a:pPr marL="342900" indent="-342900">
              <a:buFont typeface="Arial" pitchFamily="34" charset="0"/>
              <a:buChar char="•"/>
            </a:pPr>
            <a:endParaRPr lang="en-US" sz="2400" b="1" kern="0" dirty="0" smtClean="0">
              <a:solidFill>
                <a:schemeClr val="accent1">
                  <a:lumMod val="50000"/>
                </a:schemeClr>
              </a:solidFill>
              <a:latin typeface="+mn-lt"/>
              <a:cs typeface="+mn-cs"/>
            </a:endParaRPr>
          </a:p>
          <a:p>
            <a:pPr marL="342900" indent="-342900">
              <a:buFont typeface="Arial" pitchFamily="34" charset="0"/>
              <a:buChar char="•"/>
            </a:pPr>
            <a:endParaRPr lang="en-US" sz="2400" b="1" kern="0" dirty="0">
              <a:solidFill>
                <a:schemeClr val="accent1">
                  <a:lumMod val="50000"/>
                </a:schemeClr>
              </a:solidFill>
              <a:latin typeface="+mn-lt"/>
              <a:cs typeface="+mn-cs"/>
            </a:endParaRPr>
          </a:p>
          <a:p>
            <a:pPr marL="342900" indent="-342900">
              <a:buFont typeface="Arial" pitchFamily="34" charset="0"/>
              <a:buChar char="•"/>
            </a:pPr>
            <a:r>
              <a:rPr lang="en-US" sz="2400" b="1" kern="0" dirty="0" smtClean="0">
                <a:solidFill>
                  <a:schemeClr val="accent1">
                    <a:lumMod val="50000"/>
                  </a:schemeClr>
                </a:solidFill>
                <a:latin typeface="+mn-lt"/>
                <a:cs typeface="+mn-cs"/>
              </a:rPr>
              <a:t>This does not get to the root cause of the impact.</a:t>
            </a:r>
          </a:p>
          <a:p>
            <a:pPr marL="342900" indent="-342900">
              <a:buFont typeface="Arial" pitchFamily="34" charset="0"/>
              <a:buChar char="•"/>
            </a:pPr>
            <a:r>
              <a:rPr lang="en-US" sz="2400" b="1" kern="0" dirty="0" smtClean="0">
                <a:solidFill>
                  <a:schemeClr val="accent1">
                    <a:lumMod val="50000"/>
                  </a:schemeClr>
                </a:solidFill>
                <a:latin typeface="+mn-lt"/>
                <a:cs typeface="+mn-cs"/>
              </a:rPr>
              <a:t>Issues like lack of support or resources MUST be dealt with before the project starts.</a:t>
            </a:r>
          </a:p>
          <a:p>
            <a:pPr marL="342900" indent="-342900">
              <a:buFont typeface="Arial" pitchFamily="34" charset="0"/>
              <a:buChar char="•"/>
            </a:pPr>
            <a:r>
              <a:rPr lang="en-US" sz="2400" b="1" kern="0" dirty="0" smtClean="0">
                <a:solidFill>
                  <a:schemeClr val="accent1">
                    <a:lumMod val="50000"/>
                  </a:schemeClr>
                </a:solidFill>
                <a:latin typeface="+mn-lt"/>
                <a:cs typeface="+mn-cs"/>
              </a:rPr>
              <a:t>The project management plan must be achievable and bought-into before starting work.</a:t>
            </a:r>
          </a:p>
          <a:p>
            <a:pPr marL="342900" indent="-342900">
              <a:buFont typeface="Arial" pitchFamily="34" charset="0"/>
              <a:buChar char="•"/>
            </a:pPr>
            <a:r>
              <a:rPr lang="en-US" sz="2400" b="1" kern="0" dirty="0" smtClean="0">
                <a:solidFill>
                  <a:schemeClr val="accent1">
                    <a:lumMod val="50000"/>
                  </a:schemeClr>
                </a:solidFill>
                <a:latin typeface="+mn-lt"/>
                <a:cs typeface="+mn-cs"/>
              </a:rPr>
              <a:t>There is no other ethical option for a project manager.</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736268676"/>
              </p:ext>
            </p:extLst>
          </p:nvPr>
        </p:nvGraphicFramePr>
        <p:xfrm>
          <a:off x="571500" y="1981200"/>
          <a:ext cx="8153400" cy="1655830"/>
        </p:xfrm>
        <a:graphic>
          <a:graphicData uri="http://schemas.openxmlformats.org/drawingml/2006/table">
            <a:tbl>
              <a:tblPr firstRow="1" bandRow="1">
                <a:tableStyleId>{5C22544A-7EE6-4342-B048-85BDC9FD1C3A}</a:tableStyleId>
              </a:tblPr>
              <a:tblGrid>
                <a:gridCol w="2717800"/>
                <a:gridCol w="2717800"/>
                <a:gridCol w="2717800"/>
              </a:tblGrid>
              <a:tr h="477769">
                <a:tc>
                  <a:txBody>
                    <a:bodyPr/>
                    <a:lstStyle/>
                    <a:p>
                      <a:r>
                        <a:rPr lang="en-US" dirty="0" smtClean="0"/>
                        <a:t>Cause</a:t>
                      </a:r>
                      <a:endParaRPr lang="en-US" dirty="0"/>
                    </a:p>
                  </a:txBody>
                  <a:tcPr/>
                </a:tc>
                <a:tc>
                  <a:txBody>
                    <a:bodyPr/>
                    <a:lstStyle/>
                    <a:p>
                      <a:r>
                        <a:rPr lang="en-US" dirty="0" smtClean="0"/>
                        <a:t>Risk</a:t>
                      </a:r>
                      <a:endParaRPr lang="en-US" dirty="0"/>
                    </a:p>
                  </a:txBody>
                  <a:tcPr/>
                </a:tc>
                <a:tc>
                  <a:txBody>
                    <a:bodyPr/>
                    <a:lstStyle/>
                    <a:p>
                      <a:r>
                        <a:rPr lang="en-US" dirty="0" smtClean="0"/>
                        <a:t>Effect</a:t>
                      </a:r>
                      <a:endParaRPr lang="en-US" dirty="0"/>
                    </a:p>
                  </a:txBody>
                  <a:tcPr/>
                </a:tc>
              </a:tr>
              <a:tr h="1178061">
                <a:tc>
                  <a:txBody>
                    <a:bodyPr/>
                    <a:lstStyle/>
                    <a:p>
                      <a:r>
                        <a:rPr lang="en-US" b="1" dirty="0" smtClean="0">
                          <a:solidFill>
                            <a:srgbClr val="FF0000"/>
                          </a:solidFill>
                        </a:rPr>
                        <a:t>Due to upper management not supporting</a:t>
                      </a:r>
                      <a:r>
                        <a:rPr lang="en-US" b="1" baseline="0" dirty="0" smtClean="0">
                          <a:solidFill>
                            <a:srgbClr val="FF0000"/>
                          </a:solidFill>
                        </a:rPr>
                        <a:t> the project,</a:t>
                      </a:r>
                      <a:endParaRPr lang="en-US" b="1" dirty="0">
                        <a:solidFill>
                          <a:srgbClr val="FF0000"/>
                        </a:solidFill>
                      </a:endParaRPr>
                    </a:p>
                  </a:txBody>
                  <a:tcPr/>
                </a:tc>
                <a:tc>
                  <a:txBody>
                    <a:bodyPr/>
                    <a:lstStyle/>
                    <a:p>
                      <a:r>
                        <a:rPr lang="en-US" b="1" dirty="0" smtClean="0">
                          <a:solidFill>
                            <a:srgbClr val="FF0000"/>
                          </a:solidFill>
                        </a:rPr>
                        <a:t>Resources will not be available,</a:t>
                      </a:r>
                      <a:endParaRPr lang="en-US" b="1" dirty="0">
                        <a:solidFill>
                          <a:srgbClr val="FF0000"/>
                        </a:solidFill>
                      </a:endParaRPr>
                    </a:p>
                  </a:txBody>
                  <a:tcPr/>
                </a:tc>
                <a:tc>
                  <a:txBody>
                    <a:bodyPr/>
                    <a:lstStyle/>
                    <a:p>
                      <a:r>
                        <a:rPr lang="en-US" b="1" dirty="0" smtClean="0">
                          <a:solidFill>
                            <a:srgbClr val="FF0000"/>
                          </a:solidFill>
                        </a:rPr>
                        <a:t>Resulting in not being able to complete the project on time.</a:t>
                      </a:r>
                      <a:endParaRPr lang="en-US" b="1" dirty="0">
                        <a:solidFill>
                          <a:srgbClr val="FF0000"/>
                        </a:solidFill>
                      </a:endParaRPr>
                    </a:p>
                  </a:txBody>
                  <a:tcPr/>
                </a:tc>
              </a:tr>
            </a:tbl>
          </a:graphicData>
        </a:graphic>
      </p:graphicFrame>
    </p:spTree>
    <p:extLst>
      <p:ext uri="{BB962C8B-B14F-4D97-AF65-F5344CB8AC3E}">
        <p14:creationId xmlns:p14="http://schemas.microsoft.com/office/powerpoint/2010/main" val="38263101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01566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Other Tricks of the Trade</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447800"/>
            <a:ext cx="8991600" cy="492645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Make separate lists of threats and Opportunities to prevent identifying only threats.</a:t>
            </a:r>
          </a:p>
          <a:p>
            <a:pPr marL="342900" indent="-342900">
              <a:buFont typeface="Arial" pitchFamily="34" charset="0"/>
              <a:buChar char="•"/>
            </a:pPr>
            <a:r>
              <a:rPr lang="en-US" sz="2800" b="1" kern="0" dirty="0" smtClean="0">
                <a:solidFill>
                  <a:schemeClr val="accent1">
                    <a:lumMod val="50000"/>
                  </a:schemeClr>
                </a:solidFill>
                <a:latin typeface="+mn-lt"/>
                <a:cs typeface="+mn-cs"/>
              </a:rPr>
              <a:t>Risks should be clarified.</a:t>
            </a:r>
          </a:p>
          <a:p>
            <a:pPr marL="342900" indent="-342900">
              <a:buFont typeface="Arial" pitchFamily="34" charset="0"/>
              <a:buChar char="•"/>
            </a:pPr>
            <a:r>
              <a:rPr lang="en-US" sz="2800" b="1" kern="0" dirty="0" smtClean="0">
                <a:solidFill>
                  <a:schemeClr val="accent1">
                    <a:lumMod val="50000"/>
                  </a:schemeClr>
                </a:solidFill>
                <a:latin typeface="+mn-lt"/>
                <a:cs typeface="+mn-cs"/>
              </a:rPr>
              <a:t>Include risks relating to integration</a:t>
            </a:r>
          </a:p>
          <a:p>
            <a:pPr marL="342900" indent="-342900">
              <a:buFont typeface="Arial" pitchFamily="34" charset="0"/>
              <a:buChar char="•"/>
            </a:pPr>
            <a:r>
              <a:rPr lang="en-US" sz="2800" b="1" kern="0" dirty="0" smtClean="0">
                <a:solidFill>
                  <a:schemeClr val="accent1">
                    <a:lumMod val="50000"/>
                  </a:schemeClr>
                </a:solidFill>
                <a:latin typeface="+mn-lt"/>
                <a:cs typeface="+mn-cs"/>
              </a:rPr>
              <a:t>Look at assumptions</a:t>
            </a:r>
          </a:p>
          <a:p>
            <a:pPr marL="342900" indent="-342900">
              <a:buFont typeface="Arial" pitchFamily="34" charset="0"/>
              <a:buChar char="•"/>
            </a:pPr>
            <a:r>
              <a:rPr lang="en-US" sz="2800" b="1" kern="0" dirty="0" smtClean="0">
                <a:solidFill>
                  <a:schemeClr val="accent1">
                    <a:lumMod val="50000"/>
                  </a:schemeClr>
                </a:solidFill>
                <a:latin typeface="+mn-lt"/>
                <a:cs typeface="+mn-cs"/>
              </a:rPr>
              <a:t>Quantity is Quality</a:t>
            </a:r>
          </a:p>
          <a:p>
            <a:pPr marL="342900" indent="-342900">
              <a:buFont typeface="Arial" pitchFamily="34" charset="0"/>
              <a:buChar char="•"/>
            </a:pPr>
            <a:r>
              <a:rPr lang="en-US" sz="2800" b="1" kern="0" dirty="0" smtClean="0">
                <a:solidFill>
                  <a:schemeClr val="accent1">
                    <a:lumMod val="50000"/>
                  </a:schemeClr>
                </a:solidFill>
                <a:latin typeface="+mn-lt"/>
                <a:cs typeface="+mn-cs"/>
              </a:rPr>
              <a:t>Dealing with Team Member discouragement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3780867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01566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Methods of Documenting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447800"/>
            <a:ext cx="8991600" cy="492645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Forms</a:t>
            </a:r>
          </a:p>
          <a:p>
            <a:pPr marL="342900" indent="-342900">
              <a:buFont typeface="Arial" pitchFamily="34" charset="0"/>
              <a:buChar char="•"/>
            </a:pPr>
            <a:r>
              <a:rPr lang="en-US" sz="2800" b="1" kern="0" dirty="0" smtClean="0">
                <a:solidFill>
                  <a:schemeClr val="accent1">
                    <a:lumMod val="50000"/>
                  </a:schemeClr>
                </a:solidFill>
                <a:latin typeface="+mn-lt"/>
                <a:cs typeface="+mn-cs"/>
              </a:rPr>
              <a:t>Checklists</a:t>
            </a:r>
          </a:p>
          <a:p>
            <a:pPr marL="342900" indent="-342900">
              <a:buFont typeface="Arial" pitchFamily="34" charset="0"/>
              <a:buChar char="•"/>
            </a:pPr>
            <a:r>
              <a:rPr lang="en-US" sz="2800" b="1" kern="0" dirty="0" smtClean="0">
                <a:solidFill>
                  <a:schemeClr val="accent1">
                    <a:lumMod val="50000"/>
                  </a:schemeClr>
                </a:solidFill>
                <a:latin typeface="+mn-lt"/>
                <a:cs typeface="+mn-cs"/>
              </a:rPr>
              <a:t>Sticky Notes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371546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01566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Methods to Identify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295400"/>
            <a:ext cx="8991600" cy="492645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Use a Prompt List</a:t>
            </a:r>
          </a:p>
          <a:p>
            <a:pPr marL="342900" indent="-342900">
              <a:buFont typeface="Arial" pitchFamily="34" charset="0"/>
              <a:buChar char="•"/>
            </a:pPr>
            <a:r>
              <a:rPr lang="en-US" sz="2800" b="1" kern="0" dirty="0" smtClean="0">
                <a:solidFill>
                  <a:schemeClr val="accent1">
                    <a:lumMod val="50000"/>
                  </a:schemeClr>
                </a:solidFill>
                <a:latin typeface="+mn-lt"/>
                <a:cs typeface="+mn-cs"/>
              </a:rPr>
              <a:t>Review the list of risks provided in books</a:t>
            </a:r>
          </a:p>
          <a:p>
            <a:pPr marL="342900" indent="-342900">
              <a:buFont typeface="Arial" pitchFamily="34" charset="0"/>
              <a:buChar char="•"/>
            </a:pPr>
            <a:r>
              <a:rPr lang="en-US" sz="2800" b="1" kern="0" dirty="0" smtClean="0">
                <a:solidFill>
                  <a:schemeClr val="accent1">
                    <a:lumMod val="50000"/>
                  </a:schemeClr>
                </a:solidFill>
                <a:latin typeface="+mn-lt"/>
                <a:cs typeface="+mn-cs"/>
              </a:rPr>
              <a:t>Review your own company’s Historical Records</a:t>
            </a:r>
          </a:p>
          <a:p>
            <a:pPr marL="342900" indent="-342900">
              <a:buFont typeface="Arial" pitchFamily="34" charset="0"/>
              <a:buChar char="•"/>
            </a:pPr>
            <a:r>
              <a:rPr lang="en-US" sz="2800" b="1" kern="0" dirty="0" smtClean="0">
                <a:solidFill>
                  <a:schemeClr val="accent1">
                    <a:lumMod val="50000"/>
                  </a:schemeClr>
                </a:solidFill>
                <a:latin typeface="+mn-lt"/>
                <a:cs typeface="+mn-cs"/>
              </a:rPr>
              <a:t>Brainstorming</a:t>
            </a:r>
          </a:p>
          <a:p>
            <a:pPr marL="342900" indent="-342900">
              <a:buFont typeface="Arial" pitchFamily="34" charset="0"/>
              <a:buChar char="•"/>
            </a:pPr>
            <a:r>
              <a:rPr lang="en-US" sz="2800" b="1" kern="0" dirty="0" smtClean="0">
                <a:solidFill>
                  <a:schemeClr val="accent1">
                    <a:lumMod val="50000"/>
                  </a:schemeClr>
                </a:solidFill>
                <a:latin typeface="+mn-lt"/>
                <a:cs typeface="+mn-cs"/>
              </a:rPr>
              <a:t>Conduct a “Pre-Mortem”</a:t>
            </a:r>
          </a:p>
          <a:p>
            <a:pPr marL="342900" indent="-342900">
              <a:buFont typeface="Arial" pitchFamily="34" charset="0"/>
              <a:buChar char="•"/>
            </a:pPr>
            <a:r>
              <a:rPr lang="en-US" sz="2800" b="1" kern="0" dirty="0" smtClean="0">
                <a:solidFill>
                  <a:schemeClr val="accent1">
                    <a:lumMod val="50000"/>
                  </a:schemeClr>
                </a:solidFill>
                <a:latin typeface="+mn-lt"/>
                <a:cs typeface="+mn-cs"/>
              </a:rPr>
              <a:t>Affinity Diagrams</a:t>
            </a:r>
          </a:p>
          <a:p>
            <a:pPr marL="342900" indent="-342900">
              <a:buFont typeface="Arial" pitchFamily="34" charset="0"/>
              <a:buChar char="•"/>
            </a:pPr>
            <a:r>
              <a:rPr lang="en-US" sz="2800" b="1" kern="0" dirty="0" smtClean="0">
                <a:solidFill>
                  <a:schemeClr val="accent1">
                    <a:lumMod val="50000"/>
                  </a:schemeClr>
                </a:solidFill>
                <a:latin typeface="+mn-lt"/>
                <a:cs typeface="+mn-cs"/>
              </a:rPr>
              <a:t>Expert Interviews</a:t>
            </a:r>
          </a:p>
          <a:p>
            <a:pPr marL="342900" indent="-342900">
              <a:buFont typeface="Arial" pitchFamily="34" charset="0"/>
              <a:buChar char="•"/>
            </a:pPr>
            <a:r>
              <a:rPr lang="en-US" sz="2800" b="1" kern="0" dirty="0" smtClean="0">
                <a:solidFill>
                  <a:schemeClr val="accent1">
                    <a:lumMod val="50000"/>
                  </a:schemeClr>
                </a:solidFill>
                <a:latin typeface="+mn-lt"/>
                <a:cs typeface="+mn-cs"/>
              </a:rPr>
              <a:t>Nominal Group Technique</a:t>
            </a:r>
          </a:p>
          <a:p>
            <a:pPr marL="342900" indent="-342900">
              <a:buFont typeface="Arial" pitchFamily="34" charset="0"/>
              <a:buChar char="•"/>
            </a:pPr>
            <a:r>
              <a:rPr lang="en-US" sz="2800" b="1" kern="0" dirty="0" smtClean="0">
                <a:solidFill>
                  <a:schemeClr val="accent1">
                    <a:lumMod val="50000"/>
                  </a:schemeClr>
                </a:solidFill>
                <a:latin typeface="+mn-lt"/>
                <a:cs typeface="+mn-cs"/>
              </a:rPr>
              <a:t>Delphi Technique</a:t>
            </a:r>
          </a:p>
          <a:p>
            <a:pPr marL="342900" indent="-342900">
              <a:buFont typeface="Arial" pitchFamily="34" charset="0"/>
              <a:buChar char="•"/>
            </a:pPr>
            <a:r>
              <a:rPr lang="en-US" sz="2800" b="1" kern="0" dirty="0" smtClean="0">
                <a:solidFill>
                  <a:schemeClr val="accent1">
                    <a:lumMod val="50000"/>
                  </a:schemeClr>
                </a:solidFill>
                <a:latin typeface="+mn-lt"/>
                <a:cs typeface="+mn-cs"/>
              </a:rPr>
              <a:t>Cause and Effect Diagram</a:t>
            </a:r>
          </a:p>
          <a:p>
            <a:pPr marL="342900" indent="-342900">
              <a:buFont typeface="Arial" pitchFamily="34" charset="0"/>
              <a:buChar char="•"/>
            </a:pPr>
            <a:r>
              <a:rPr lang="en-US" sz="2800" b="1" kern="0" dirty="0" smtClean="0">
                <a:solidFill>
                  <a:schemeClr val="accent1">
                    <a:lumMod val="50000"/>
                  </a:schemeClr>
                </a:solidFill>
                <a:latin typeface="+mn-lt"/>
                <a:cs typeface="+mn-cs"/>
              </a:rPr>
              <a:t>Failure Modes and Effects Analysis</a:t>
            </a:r>
          </a:p>
          <a:p>
            <a:pPr marL="342900" indent="-342900">
              <a:buFont typeface="Arial" pitchFamily="34" charset="0"/>
              <a:buChar char="•"/>
            </a:pPr>
            <a:r>
              <a:rPr lang="en-US" sz="2800" b="1" kern="0" dirty="0" smtClean="0">
                <a:solidFill>
                  <a:schemeClr val="accent1">
                    <a:lumMod val="50000"/>
                  </a:schemeClr>
                </a:solidFill>
                <a:latin typeface="+mn-lt"/>
                <a:cs typeface="+mn-cs"/>
              </a:rPr>
              <a:t>SWOT Analysis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5657438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01566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Tricks for Identifying More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524000"/>
            <a:ext cx="8991600" cy="469785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Equalize Participation</a:t>
            </a:r>
          </a:p>
          <a:p>
            <a:pPr marL="342900" indent="-342900">
              <a:buFont typeface="Arial" pitchFamily="34" charset="0"/>
              <a:buChar char="•"/>
            </a:pPr>
            <a:r>
              <a:rPr lang="en-US" sz="2800" b="1" kern="0" dirty="0" smtClean="0">
                <a:solidFill>
                  <a:schemeClr val="accent1">
                    <a:lumMod val="50000"/>
                  </a:schemeClr>
                </a:solidFill>
                <a:latin typeface="+mn-lt"/>
                <a:cs typeface="+mn-cs"/>
              </a:rPr>
              <a:t>Use Anonymity</a:t>
            </a:r>
          </a:p>
          <a:p>
            <a:pPr marL="342900" indent="-342900">
              <a:buFont typeface="Arial" pitchFamily="34" charset="0"/>
              <a:buChar char="•"/>
            </a:pPr>
            <a:r>
              <a:rPr lang="en-US" sz="2800" b="1" kern="0" dirty="0" smtClean="0">
                <a:solidFill>
                  <a:schemeClr val="accent1">
                    <a:lumMod val="50000"/>
                  </a:schemeClr>
                </a:solidFill>
                <a:latin typeface="+mn-lt"/>
                <a:cs typeface="+mn-cs"/>
              </a:rPr>
              <a:t>Virtual Teams</a:t>
            </a:r>
          </a:p>
          <a:p>
            <a:pPr marL="342900" indent="-342900">
              <a:buFont typeface="Arial" pitchFamily="34" charset="0"/>
              <a:buChar char="•"/>
            </a:pPr>
            <a:r>
              <a:rPr lang="en-US" sz="2800" b="1" kern="0" dirty="0" smtClean="0">
                <a:solidFill>
                  <a:schemeClr val="accent1">
                    <a:lumMod val="50000"/>
                  </a:schemeClr>
                </a:solidFill>
                <a:latin typeface="+mn-lt"/>
                <a:cs typeface="+mn-cs"/>
              </a:rPr>
              <a:t>Use a Combination of Methods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38888257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01566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Steps of the Identify Risks Process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524000"/>
            <a:ext cx="8991600" cy="4697850"/>
          </a:xfrm>
          <a:prstGeom prst="rect">
            <a:avLst/>
          </a:prstGeom>
        </p:spPr>
        <p:txBody>
          <a:bodyPr/>
          <a:lstStyle/>
          <a:p>
            <a:pPr marL="514350" indent="-514350">
              <a:buFont typeface="+mj-lt"/>
              <a:buAutoNum type="arabicPeriod"/>
            </a:pPr>
            <a:r>
              <a:rPr lang="en-US" sz="2200" b="1" kern="0" dirty="0" smtClean="0">
                <a:solidFill>
                  <a:schemeClr val="accent1">
                    <a:lumMod val="50000"/>
                  </a:schemeClr>
                </a:solidFill>
                <a:latin typeface="+mn-lt"/>
                <a:cs typeface="+mn-cs"/>
              </a:rPr>
              <a:t>Collect historical information</a:t>
            </a:r>
          </a:p>
          <a:p>
            <a:pPr marL="514350" indent="-514350">
              <a:buFont typeface="+mj-lt"/>
              <a:buAutoNum type="arabicPeriod"/>
            </a:pPr>
            <a:r>
              <a:rPr lang="en-US" sz="2200" b="1" kern="0" dirty="0" smtClean="0">
                <a:solidFill>
                  <a:schemeClr val="accent1">
                    <a:lumMod val="50000"/>
                  </a:schemeClr>
                </a:solidFill>
                <a:latin typeface="+mn-lt"/>
                <a:cs typeface="+mn-cs"/>
              </a:rPr>
              <a:t>Determine who may have insight into the risks</a:t>
            </a:r>
          </a:p>
          <a:p>
            <a:pPr marL="514350" indent="-514350">
              <a:buFont typeface="+mj-lt"/>
              <a:buAutoNum type="arabicPeriod"/>
            </a:pPr>
            <a:r>
              <a:rPr lang="en-US" sz="2200" b="1" kern="0" dirty="0" smtClean="0">
                <a:solidFill>
                  <a:schemeClr val="accent1">
                    <a:lumMod val="50000"/>
                  </a:schemeClr>
                </a:solidFill>
                <a:latin typeface="+mn-lt"/>
                <a:cs typeface="+mn-cs"/>
              </a:rPr>
              <a:t>Determine which risk identification methods to use</a:t>
            </a:r>
          </a:p>
          <a:p>
            <a:pPr marL="514350" indent="-514350">
              <a:buFont typeface="+mj-lt"/>
              <a:buAutoNum type="arabicPeriod"/>
            </a:pPr>
            <a:r>
              <a:rPr lang="en-US" sz="2200" b="1" kern="0" dirty="0" smtClean="0">
                <a:solidFill>
                  <a:schemeClr val="accent1">
                    <a:lumMod val="50000"/>
                  </a:schemeClr>
                </a:solidFill>
                <a:latin typeface="+mn-lt"/>
                <a:cs typeface="+mn-cs"/>
              </a:rPr>
              <a:t>Identify risks with others</a:t>
            </a:r>
          </a:p>
          <a:p>
            <a:pPr marL="514350" indent="-514350">
              <a:buFont typeface="+mj-lt"/>
              <a:buAutoNum type="arabicPeriod"/>
            </a:pPr>
            <a:r>
              <a:rPr lang="en-US" sz="2200" b="1" kern="0" dirty="0" smtClean="0">
                <a:solidFill>
                  <a:schemeClr val="accent1">
                    <a:lumMod val="50000"/>
                  </a:schemeClr>
                </a:solidFill>
                <a:latin typeface="+mn-lt"/>
                <a:cs typeface="+mn-cs"/>
              </a:rPr>
              <a:t>Make a list of all identified risks on a risk register</a:t>
            </a:r>
          </a:p>
          <a:p>
            <a:pPr marL="514350" indent="-514350">
              <a:buFont typeface="+mj-lt"/>
              <a:buAutoNum type="arabicPeriod"/>
            </a:pPr>
            <a:r>
              <a:rPr lang="en-US" sz="2200" b="1" kern="0" dirty="0" smtClean="0">
                <a:solidFill>
                  <a:schemeClr val="accent1">
                    <a:lumMod val="50000"/>
                  </a:schemeClr>
                </a:solidFill>
                <a:latin typeface="+mn-lt"/>
                <a:cs typeface="+mn-cs"/>
              </a:rPr>
              <a:t>Determine confidence level in major risk identification</a:t>
            </a:r>
          </a:p>
          <a:p>
            <a:pPr marL="514350" indent="-514350">
              <a:buFont typeface="+mj-lt"/>
              <a:buAutoNum type="arabicPeriod"/>
            </a:pPr>
            <a:r>
              <a:rPr lang="en-US" sz="2200" b="1" kern="0" dirty="0" smtClean="0">
                <a:solidFill>
                  <a:schemeClr val="accent1">
                    <a:lumMod val="50000"/>
                  </a:schemeClr>
                </a:solidFill>
                <a:latin typeface="+mn-lt"/>
                <a:cs typeface="+mn-cs"/>
              </a:rPr>
              <a:t>Determine still unanswered questions and missing information</a:t>
            </a:r>
          </a:p>
          <a:p>
            <a:pPr marL="514350" indent="-514350">
              <a:buFont typeface="+mj-lt"/>
              <a:buAutoNum type="arabicPeriod"/>
            </a:pPr>
            <a:r>
              <a:rPr lang="en-US" sz="2200" b="1" kern="0" dirty="0" smtClean="0">
                <a:solidFill>
                  <a:schemeClr val="accent1">
                    <a:lumMod val="50000"/>
                  </a:schemeClr>
                </a:solidFill>
                <a:latin typeface="+mn-lt"/>
                <a:cs typeface="+mn-cs"/>
              </a:rPr>
              <a:t>Ask the remaining questions and collect information</a:t>
            </a:r>
          </a:p>
          <a:p>
            <a:pPr marL="514350" indent="-514350">
              <a:buFont typeface="+mj-lt"/>
              <a:buAutoNum type="arabicPeriod"/>
            </a:pPr>
            <a:r>
              <a:rPr lang="en-US" sz="2200" b="1" kern="0" dirty="0" smtClean="0">
                <a:solidFill>
                  <a:schemeClr val="accent1">
                    <a:lumMod val="50000"/>
                  </a:schemeClr>
                </a:solidFill>
                <a:latin typeface="+mn-lt"/>
                <a:cs typeface="+mn-cs"/>
              </a:rPr>
              <a:t>Add new risks to the list and eliminate any items identified as not really risks in your data collection</a:t>
            </a:r>
          </a:p>
          <a:p>
            <a:pPr marL="514350" indent="-514350">
              <a:buFont typeface="+mj-lt"/>
              <a:buAutoNum type="arabicPeriod"/>
            </a:pPr>
            <a:r>
              <a:rPr lang="en-US" sz="2200" b="1" kern="0" dirty="0" smtClean="0">
                <a:solidFill>
                  <a:schemeClr val="accent1">
                    <a:lumMod val="50000"/>
                  </a:schemeClr>
                </a:solidFill>
                <a:latin typeface="+mn-lt"/>
                <a:cs typeface="+mn-cs"/>
              </a:rPr>
              <a:t>Discuss remaining risks as necessary to understand them</a:t>
            </a:r>
          </a:p>
          <a:p>
            <a:pPr marL="514350" indent="-514350">
              <a:buFont typeface="+mj-lt"/>
              <a:buAutoNum type="arabicPeriod"/>
            </a:pPr>
            <a:r>
              <a:rPr lang="en-US" sz="2200" b="1" kern="0" dirty="0" smtClean="0">
                <a:solidFill>
                  <a:schemeClr val="accent1">
                    <a:lumMod val="50000"/>
                  </a:schemeClr>
                </a:solidFill>
                <a:latin typeface="+mn-lt"/>
                <a:cs typeface="+mn-cs"/>
              </a:rPr>
              <a:t>Mark and number all risks and record them</a:t>
            </a:r>
          </a:p>
          <a:p>
            <a:pPr marL="514350" indent="-514350">
              <a:buFont typeface="+mj-lt"/>
              <a:buAutoNum type="arabicPeriod"/>
            </a:pPr>
            <a:r>
              <a:rPr lang="en-US" sz="2200" b="1" kern="0" dirty="0" smtClean="0">
                <a:solidFill>
                  <a:schemeClr val="accent1">
                    <a:lumMod val="50000"/>
                  </a:schemeClr>
                </a:solidFill>
                <a:latin typeface="+mn-lt"/>
                <a:cs typeface="+mn-cs"/>
              </a:rPr>
              <a:t>Move on to the Perform Qualitative Risk Analysis process</a:t>
            </a:r>
          </a:p>
          <a:p>
            <a:pPr marL="514350" indent="-514350">
              <a:buFont typeface="+mj-lt"/>
              <a:buAutoNum type="arabicPeriod"/>
            </a:pPr>
            <a:endParaRPr lang="en-US" sz="2200" b="1" kern="0" dirty="0" smtClean="0">
              <a:solidFill>
                <a:schemeClr val="accent1">
                  <a:lumMod val="50000"/>
                </a:schemeClr>
              </a:solidFill>
              <a:latin typeface="+mn-lt"/>
              <a:cs typeface="+mn-cs"/>
            </a:endParaRPr>
          </a:p>
          <a:p>
            <a:pPr marL="514350" indent="-514350">
              <a:buFont typeface="+mj-lt"/>
              <a:buAutoNum type="arabicPeriod"/>
            </a:pPr>
            <a:endParaRPr lang="en-US" sz="2200" b="1" kern="0" dirty="0" smtClean="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8953020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02848"/>
            <a:ext cx="76200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Outputs of the Process</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752600"/>
            <a:ext cx="8991600" cy="446925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List of risks</a:t>
            </a:r>
          </a:p>
          <a:p>
            <a:pPr marL="342900" indent="-342900">
              <a:buFont typeface="Arial" pitchFamily="34" charset="0"/>
              <a:buChar char="•"/>
            </a:pPr>
            <a:r>
              <a:rPr lang="en-US" sz="2800" b="1" kern="0" dirty="0" smtClean="0">
                <a:solidFill>
                  <a:schemeClr val="accent1">
                    <a:lumMod val="50000"/>
                  </a:schemeClr>
                </a:solidFill>
                <a:latin typeface="+mn-lt"/>
                <a:cs typeface="+mn-cs"/>
              </a:rPr>
              <a:t>Root causes of risks</a:t>
            </a:r>
          </a:p>
          <a:p>
            <a:pPr marL="342900" indent="-342900">
              <a:buFont typeface="Arial" pitchFamily="34" charset="0"/>
              <a:buChar char="•"/>
            </a:pPr>
            <a:r>
              <a:rPr lang="en-US" sz="2800" b="1" kern="0" dirty="0" smtClean="0">
                <a:solidFill>
                  <a:schemeClr val="accent1">
                    <a:lumMod val="50000"/>
                  </a:schemeClr>
                </a:solidFill>
                <a:latin typeface="+mn-lt"/>
                <a:cs typeface="+mn-cs"/>
              </a:rPr>
              <a:t>Potential risk owners</a:t>
            </a:r>
          </a:p>
          <a:p>
            <a:pPr marL="342900" indent="-342900">
              <a:buFont typeface="Arial" pitchFamily="34" charset="0"/>
              <a:buChar char="•"/>
            </a:pPr>
            <a:r>
              <a:rPr lang="en-US" sz="2800" b="1" kern="0" dirty="0" smtClean="0">
                <a:solidFill>
                  <a:schemeClr val="accent1">
                    <a:lumMod val="50000"/>
                  </a:schemeClr>
                </a:solidFill>
                <a:latin typeface="+mn-lt"/>
                <a:cs typeface="+mn-cs"/>
              </a:rPr>
              <a:t>List of potential responses</a:t>
            </a:r>
          </a:p>
          <a:p>
            <a:pPr marL="342900" indent="-342900">
              <a:buFont typeface="Arial" pitchFamily="34" charset="0"/>
              <a:buChar char="•"/>
            </a:pPr>
            <a:r>
              <a:rPr lang="en-US" sz="2800" b="1" kern="0" dirty="0" smtClean="0">
                <a:solidFill>
                  <a:schemeClr val="accent1">
                    <a:lumMod val="50000"/>
                  </a:schemeClr>
                </a:solidFill>
                <a:latin typeface="+mn-lt"/>
                <a:cs typeface="+mn-cs"/>
              </a:rPr>
              <a:t>Triggers</a:t>
            </a:r>
          </a:p>
          <a:p>
            <a:pPr marL="342900" indent="-342900">
              <a:buFont typeface="Arial" pitchFamily="34" charset="0"/>
              <a:buChar char="•"/>
            </a:pPr>
            <a:r>
              <a:rPr lang="en-US" sz="2800" b="1" kern="0" dirty="0" smtClean="0">
                <a:solidFill>
                  <a:schemeClr val="accent1">
                    <a:lumMod val="50000"/>
                  </a:schemeClr>
                </a:solidFill>
                <a:latin typeface="+mn-lt"/>
                <a:cs typeface="+mn-cs"/>
              </a:rPr>
              <a:t>Updated Risk Categories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7" name="Rectangle 6"/>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6409564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6292850" y="2400300"/>
          <a:ext cx="2001838" cy="2193925"/>
        </p:xfrm>
        <a:graphic>
          <a:graphicData uri="http://schemas.openxmlformats.org/presentationml/2006/ole">
            <mc:AlternateContent xmlns:mc="http://schemas.openxmlformats.org/markup-compatibility/2006">
              <mc:Choice xmlns:v="urn:schemas-microsoft-com:vml" Requires="v">
                <p:oleObj spid="_x0000_s2075" name="Clip" r:id="rId3" imgW="1039680" imgH="1139040" progId="">
                  <p:embed/>
                </p:oleObj>
              </mc:Choice>
              <mc:Fallback>
                <p:oleObj name="Clip" r:id="rId3" imgW="1039680" imgH="11390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850" y="2400300"/>
                        <a:ext cx="2001838"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827" name="Text Box 3"/>
          <p:cNvSpPr txBox="1">
            <a:spLocks noChangeArrowheads="1"/>
          </p:cNvSpPr>
          <p:nvPr/>
        </p:nvSpPr>
        <p:spPr bwMode="auto">
          <a:xfrm>
            <a:off x="0" y="2721690"/>
            <a:ext cx="6737350" cy="830997"/>
          </a:xfrm>
          <a:prstGeom prst="rect">
            <a:avLst/>
          </a:prstGeom>
          <a:noFill/>
        </p:spPr>
        <p:txBody>
          <a:bodyPr anchor="ctr">
            <a:spAutoFit/>
            <a:scene3d>
              <a:camera prst="orthographicFront"/>
              <a:lightRig rig="threePt" dir="t"/>
            </a:scene3d>
            <a:sp3d extrusionH="57150">
              <a:bevelT w="38100" h="38100" prst="angle"/>
            </a:sp3d>
          </a:bodyPr>
          <a:lstStyle/>
          <a:p>
            <a:pPr algn="ctr">
              <a:defRPr/>
            </a:pPr>
            <a:r>
              <a:rPr lang="en-US" sz="4800" i="1"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Review Questions</a:t>
            </a:r>
          </a:p>
        </p:txBody>
      </p:sp>
      <p:sp>
        <p:nvSpPr>
          <p:cNvPr id="4"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a:t>
            </a:r>
            <a:r>
              <a:rPr lang="en-US" sz="2000" b="1" dirty="0">
                <a:solidFill>
                  <a:schemeClr val="bg1"/>
                </a:solidFill>
              </a:rPr>
              <a:t>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200329"/>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676400"/>
            <a:ext cx="8991600" cy="42672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A risk cannot be managed unless it is </a:t>
            </a:r>
            <a:r>
              <a:rPr lang="en-US" sz="2800" b="1" kern="0" dirty="0" smtClean="0">
                <a:solidFill>
                  <a:srgbClr val="FF6600"/>
                </a:solidFill>
                <a:latin typeface="+mn-lt"/>
                <a:cs typeface="+mn-cs"/>
              </a:rPr>
              <a:t>first identified</a:t>
            </a:r>
            <a:r>
              <a:rPr lang="en-US" sz="2800" b="1" kern="0" dirty="0" smtClean="0">
                <a:solidFill>
                  <a:schemeClr val="accent1">
                    <a:lumMod val="50000"/>
                  </a:schemeClr>
                </a:solidFill>
                <a:latin typeface="+mn-lt"/>
                <a:cs typeface="+mn-cs"/>
              </a:rPr>
              <a:t>.</a:t>
            </a:r>
          </a:p>
          <a:p>
            <a:pPr marL="342900" indent="-342900">
              <a:buFont typeface="Arial" pitchFamily="34" charset="0"/>
              <a:buChar char="•"/>
            </a:pPr>
            <a:r>
              <a:rPr lang="en-US" sz="2800" b="1" kern="0" dirty="0" smtClean="0">
                <a:solidFill>
                  <a:schemeClr val="accent1">
                    <a:lumMod val="50000"/>
                  </a:schemeClr>
                </a:solidFill>
                <a:latin typeface="+mn-lt"/>
                <a:cs typeface="+mn-cs"/>
              </a:rPr>
              <a:t>After Risk management Planning has been completed, </a:t>
            </a:r>
          </a:p>
          <a:p>
            <a:pPr marL="800100" lvl="1" indent="-342900">
              <a:buFont typeface="Arial" pitchFamily="34" charset="0"/>
              <a:buChar char="•"/>
            </a:pPr>
            <a:r>
              <a:rPr lang="en-US" sz="2800" b="1" kern="0" dirty="0" smtClean="0">
                <a:solidFill>
                  <a:schemeClr val="accent1">
                    <a:lumMod val="50000"/>
                  </a:schemeClr>
                </a:solidFill>
                <a:latin typeface="+mn-lt"/>
                <a:cs typeface="+mn-cs"/>
              </a:rPr>
              <a:t>the </a:t>
            </a:r>
            <a:r>
              <a:rPr lang="en-US" sz="2800" b="1" kern="0" dirty="0" smtClean="0">
                <a:solidFill>
                  <a:srgbClr val="FF0000"/>
                </a:solidFill>
                <a:latin typeface="+mn-lt"/>
                <a:cs typeface="+mn-cs"/>
              </a:rPr>
              <a:t>first process </a:t>
            </a:r>
            <a:r>
              <a:rPr lang="en-US" sz="2800" b="1" kern="0" dirty="0" smtClean="0">
                <a:solidFill>
                  <a:schemeClr val="accent1">
                    <a:lumMod val="50000"/>
                  </a:schemeClr>
                </a:solidFill>
                <a:latin typeface="+mn-lt"/>
                <a:cs typeface="+mn-cs"/>
              </a:rPr>
              <a:t>in the iterative </a:t>
            </a:r>
            <a:r>
              <a:rPr lang="en-US" sz="2800" b="1" kern="0" dirty="0" smtClean="0">
                <a:solidFill>
                  <a:srgbClr val="7030A0"/>
                </a:solidFill>
                <a:latin typeface="+mn-lt"/>
                <a:cs typeface="+mn-cs"/>
              </a:rPr>
              <a:t>Project Risk Management </a:t>
            </a:r>
            <a:r>
              <a:rPr lang="en-US" sz="2800" b="1" kern="0" dirty="0" smtClean="0">
                <a:solidFill>
                  <a:schemeClr val="accent1">
                    <a:lumMod val="50000"/>
                  </a:schemeClr>
                </a:solidFill>
                <a:latin typeface="+mn-lt"/>
                <a:cs typeface="+mn-cs"/>
              </a:rPr>
              <a:t>process </a:t>
            </a:r>
          </a:p>
          <a:p>
            <a:pPr marL="800100" lvl="1" indent="-342900">
              <a:buFont typeface="Arial" pitchFamily="34" charset="0"/>
              <a:buChar char="•"/>
            </a:pPr>
            <a:r>
              <a:rPr lang="en-US" sz="2800" b="1" kern="0" dirty="0" smtClean="0">
                <a:solidFill>
                  <a:schemeClr val="accent1">
                    <a:lumMod val="50000"/>
                  </a:schemeClr>
                </a:solidFill>
                <a:latin typeface="+mn-lt"/>
                <a:cs typeface="+mn-cs"/>
              </a:rPr>
              <a:t>aims to identify </a:t>
            </a:r>
            <a:r>
              <a:rPr lang="en-US" sz="2800" b="1" kern="0" dirty="0" smtClean="0">
                <a:solidFill>
                  <a:srgbClr val="FF0000"/>
                </a:solidFill>
                <a:latin typeface="+mn-lt"/>
                <a:cs typeface="+mn-cs"/>
              </a:rPr>
              <a:t>all the knowable risks </a:t>
            </a:r>
            <a:r>
              <a:rPr lang="en-US" sz="2800" b="1" kern="0" dirty="0" smtClean="0">
                <a:solidFill>
                  <a:schemeClr val="accent1">
                    <a:lumMod val="50000"/>
                  </a:schemeClr>
                </a:solidFill>
                <a:latin typeface="+mn-lt"/>
                <a:cs typeface="+mn-cs"/>
              </a:rPr>
              <a:t>to project objectives.</a:t>
            </a:r>
          </a:p>
          <a:p>
            <a:pPr marL="342900" indent="-342900">
              <a:buFont typeface="Arial" pitchFamily="34" charset="0"/>
              <a:buChar char="•"/>
            </a:pPr>
            <a:endParaRPr lang="en-US" sz="2800" b="1" kern="0" dirty="0" smtClean="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1465878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811" y="2286000"/>
            <a:ext cx="4288675" cy="2585323"/>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THE END</a:t>
            </a:r>
          </a:p>
          <a:p>
            <a:pPr algn="ctr">
              <a:defRPr/>
            </a:pPr>
            <a:endPar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ctr">
              <a:defRPr/>
            </a:pPr>
            <a:r>
              <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THANK YOU</a:t>
            </a:r>
          </a:p>
        </p:txBody>
      </p:sp>
      <p:sp>
        <p:nvSpPr>
          <p:cNvPr id="21507" name="TextBox 12"/>
          <p:cNvSpPr txBox="1">
            <a:spLocks noChangeArrowheads="1"/>
          </p:cNvSpPr>
          <p:nvPr/>
        </p:nvSpPr>
        <p:spPr bwMode="auto">
          <a:xfrm>
            <a:off x="76200" y="914400"/>
            <a:ext cx="1600200" cy="400050"/>
          </a:xfrm>
          <a:prstGeom prst="rect">
            <a:avLst/>
          </a:prstGeom>
          <a:noFill/>
          <a:ln w="9525">
            <a:noFill/>
            <a:miter lim="800000"/>
            <a:headEnd/>
            <a:tailEnd/>
          </a:ln>
        </p:spPr>
        <p:txBody>
          <a:bodyPr>
            <a:spAutoFit/>
          </a:bodyPr>
          <a:lstStyle/>
          <a:p>
            <a:r>
              <a:rPr lang="en-US" sz="2000" b="1">
                <a:solidFill>
                  <a:schemeClr val="bg1"/>
                </a:solidFill>
              </a:rPr>
              <a:t>The End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ur-PK" smtClean="0"/>
          </a:p>
        </p:txBody>
      </p:sp>
      <p:pic>
        <p:nvPicPr>
          <p:cNvPr id="22531" name="Picture 3" descr="syscomptitle"/>
          <p:cNvPicPr>
            <a:picLocks noGrp="1" noChangeAspect="1" noChangeArrowheads="1"/>
          </p:cNvPicPr>
          <p:nvPr>
            <p:ph idx="1"/>
          </p:nvPr>
        </p:nvPicPr>
        <p:blipFill>
          <a:blip r:embed="rId2" cstate="print"/>
          <a:srcRect/>
          <a:stretch>
            <a:fillRect/>
          </a:stretch>
        </p:blipFill>
        <p:spPr>
          <a:xfrm>
            <a:off x="0" y="0"/>
            <a:ext cx="9144000" cy="57626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200329"/>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Exposure Changes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676400"/>
            <a:ext cx="8991600" cy="42672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It is, however, </a:t>
            </a:r>
            <a:r>
              <a:rPr lang="en-US" sz="2800" b="1" kern="0" dirty="0" smtClean="0">
                <a:solidFill>
                  <a:srgbClr val="FF6600"/>
                </a:solidFill>
                <a:latin typeface="+mn-lt"/>
                <a:cs typeface="+mn-cs"/>
              </a:rPr>
              <a:t>impossible to identify </a:t>
            </a:r>
            <a:r>
              <a:rPr lang="en-US" sz="2800" b="1" kern="0" dirty="0" smtClean="0">
                <a:solidFill>
                  <a:schemeClr val="accent1">
                    <a:lumMod val="50000"/>
                  </a:schemeClr>
                </a:solidFill>
                <a:latin typeface="+mn-lt"/>
                <a:cs typeface="+mn-cs"/>
              </a:rPr>
              <a:t>all the risks at the </a:t>
            </a:r>
            <a:r>
              <a:rPr lang="en-US" sz="2800" b="1" kern="0" dirty="0" smtClean="0">
                <a:solidFill>
                  <a:srgbClr val="FF0000"/>
                </a:solidFill>
                <a:latin typeface="+mn-lt"/>
                <a:cs typeface="+mn-cs"/>
              </a:rPr>
              <a:t>outset</a:t>
            </a:r>
            <a:r>
              <a:rPr lang="en-US" sz="2800" b="1" kern="0" dirty="0" smtClean="0">
                <a:solidFill>
                  <a:schemeClr val="accent1">
                    <a:lumMod val="50000"/>
                  </a:schemeClr>
                </a:solidFill>
                <a:latin typeface="+mn-lt"/>
                <a:cs typeface="+mn-cs"/>
              </a:rPr>
              <a:t> of a project.</a:t>
            </a:r>
          </a:p>
          <a:p>
            <a:pPr marL="342900" indent="-342900">
              <a:buFont typeface="Arial" pitchFamily="34" charset="0"/>
              <a:buChar char="•"/>
            </a:pPr>
            <a:r>
              <a:rPr lang="en-US" sz="2800" b="1" kern="0" dirty="0" smtClean="0">
                <a:solidFill>
                  <a:schemeClr val="accent1">
                    <a:lumMod val="50000"/>
                  </a:schemeClr>
                </a:solidFill>
                <a:latin typeface="+mn-lt"/>
                <a:cs typeface="+mn-cs"/>
              </a:rPr>
              <a:t>Over time, the level of </a:t>
            </a:r>
            <a:r>
              <a:rPr lang="en-US" sz="2800" b="1" kern="0" dirty="0" smtClean="0">
                <a:solidFill>
                  <a:srgbClr val="FF6600"/>
                </a:solidFill>
                <a:latin typeface="+mn-lt"/>
                <a:cs typeface="+mn-cs"/>
              </a:rPr>
              <a:t>project risk exposure</a:t>
            </a:r>
            <a:r>
              <a:rPr lang="en-US" sz="2800" b="1" kern="0" dirty="0" smtClean="0">
                <a:solidFill>
                  <a:schemeClr val="accent1">
                    <a:lumMod val="50000"/>
                  </a:schemeClr>
                </a:solidFill>
                <a:latin typeface="+mn-lt"/>
                <a:cs typeface="+mn-cs"/>
              </a:rPr>
              <a:t> changes as a result of </a:t>
            </a:r>
          </a:p>
          <a:p>
            <a:pPr marL="800100" lvl="1" indent="-342900">
              <a:buFont typeface="Arial" pitchFamily="34" charset="0"/>
              <a:buChar char="•"/>
            </a:pPr>
            <a:r>
              <a:rPr lang="en-US" sz="2800" b="1" kern="0" dirty="0" smtClean="0">
                <a:solidFill>
                  <a:srgbClr val="FF0000"/>
                </a:solidFill>
                <a:latin typeface="+mn-lt"/>
                <a:cs typeface="+mn-cs"/>
              </a:rPr>
              <a:t>Internal changes </a:t>
            </a:r>
            <a:r>
              <a:rPr lang="en-US" sz="2800" b="1" kern="0" dirty="0" smtClean="0">
                <a:solidFill>
                  <a:schemeClr val="accent1">
                    <a:lumMod val="50000"/>
                  </a:schemeClr>
                </a:solidFill>
                <a:latin typeface="+mn-lt"/>
                <a:cs typeface="+mn-cs"/>
              </a:rPr>
              <a:t>- the </a:t>
            </a:r>
            <a:r>
              <a:rPr lang="en-US" sz="2800" b="1" kern="0" dirty="0">
                <a:solidFill>
                  <a:schemeClr val="accent1">
                    <a:lumMod val="50000"/>
                  </a:schemeClr>
                </a:solidFill>
                <a:latin typeface="+mn-lt"/>
                <a:cs typeface="+mn-cs"/>
              </a:rPr>
              <a:t>decisions and actions taken previously in the </a:t>
            </a:r>
            <a:r>
              <a:rPr lang="en-US" sz="2800" b="1" kern="0" dirty="0" smtClean="0">
                <a:solidFill>
                  <a:schemeClr val="accent1">
                    <a:lumMod val="50000"/>
                  </a:schemeClr>
                </a:solidFill>
                <a:latin typeface="+mn-lt"/>
                <a:cs typeface="+mn-cs"/>
              </a:rPr>
              <a:t>project, and </a:t>
            </a:r>
          </a:p>
          <a:p>
            <a:pPr marL="800100" lvl="1" indent="-342900">
              <a:buFont typeface="Arial" pitchFamily="34" charset="0"/>
              <a:buChar char="•"/>
            </a:pPr>
            <a:r>
              <a:rPr lang="en-US" sz="2800" b="1" kern="0" dirty="0" smtClean="0">
                <a:solidFill>
                  <a:srgbClr val="FF0000"/>
                </a:solidFill>
                <a:latin typeface="+mn-lt"/>
                <a:cs typeface="+mn-cs"/>
              </a:rPr>
              <a:t>Externally imposed changes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470550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200329"/>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IDENTIFY RISK PROCESS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Unknowable or Emergent</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828800"/>
            <a:ext cx="8991600" cy="42672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The </a:t>
            </a:r>
            <a:r>
              <a:rPr lang="en-US" sz="2400" b="1" kern="0" dirty="0" smtClean="0">
                <a:solidFill>
                  <a:srgbClr val="FF6600"/>
                </a:solidFill>
                <a:latin typeface="+mn-lt"/>
                <a:cs typeface="+mn-cs"/>
              </a:rPr>
              <a:t>purpose</a:t>
            </a:r>
            <a:r>
              <a:rPr lang="en-US" sz="2400" b="1" kern="0" dirty="0" smtClean="0">
                <a:solidFill>
                  <a:schemeClr val="accent1">
                    <a:lumMod val="50000"/>
                  </a:schemeClr>
                </a:solidFill>
                <a:latin typeface="+mn-lt"/>
                <a:cs typeface="+mn-cs"/>
              </a:rPr>
              <a:t> of risk identification is to </a:t>
            </a:r>
            <a:r>
              <a:rPr lang="en-US" sz="2400" b="1" kern="0" dirty="0" smtClean="0">
                <a:solidFill>
                  <a:srgbClr val="C00000"/>
                </a:solidFill>
                <a:latin typeface="+mn-lt"/>
                <a:cs typeface="+mn-cs"/>
              </a:rPr>
              <a:t>identify risks </a:t>
            </a:r>
            <a:r>
              <a:rPr lang="en-US" sz="2400" b="1" kern="0" dirty="0" smtClean="0">
                <a:solidFill>
                  <a:schemeClr val="accent1">
                    <a:lumMod val="50000"/>
                  </a:schemeClr>
                </a:solidFill>
                <a:latin typeface="+mn-lt"/>
                <a:cs typeface="+mn-cs"/>
              </a:rPr>
              <a:t>to the maximum extent that is practicable. </a:t>
            </a:r>
          </a:p>
          <a:p>
            <a:pPr marL="342900" indent="-342900">
              <a:buFont typeface="Arial" pitchFamily="34" charset="0"/>
              <a:buChar char="•"/>
            </a:pPr>
            <a:r>
              <a:rPr lang="en-US" sz="2400" b="1" kern="0" dirty="0" smtClean="0">
                <a:solidFill>
                  <a:schemeClr val="accent1">
                    <a:lumMod val="50000"/>
                  </a:schemeClr>
                </a:solidFill>
                <a:latin typeface="+mn-lt"/>
                <a:cs typeface="+mn-cs"/>
              </a:rPr>
              <a:t>The fact that some risks are </a:t>
            </a:r>
            <a:r>
              <a:rPr lang="en-US" sz="2400" b="1" kern="0" dirty="0" smtClean="0">
                <a:solidFill>
                  <a:srgbClr val="FF6600"/>
                </a:solidFill>
                <a:latin typeface="+mn-lt"/>
                <a:cs typeface="+mn-cs"/>
              </a:rPr>
              <a:t>unknowable or emergent </a:t>
            </a:r>
            <a:r>
              <a:rPr lang="en-US" sz="2400" b="1" kern="0" dirty="0" smtClean="0">
                <a:solidFill>
                  <a:schemeClr val="accent1">
                    <a:lumMod val="50000"/>
                  </a:schemeClr>
                </a:solidFill>
                <a:latin typeface="+mn-lt"/>
                <a:cs typeface="+mn-cs"/>
              </a:rPr>
              <a:t>requires the </a:t>
            </a:r>
            <a:r>
              <a:rPr lang="en-US" sz="2400" b="1" kern="0" dirty="0" smtClean="0">
                <a:solidFill>
                  <a:srgbClr val="7030A0"/>
                </a:solidFill>
                <a:latin typeface="+mn-lt"/>
                <a:cs typeface="+mn-cs"/>
              </a:rPr>
              <a:t>Identify Risk </a:t>
            </a:r>
            <a:r>
              <a:rPr lang="en-US" sz="2400" b="1" kern="0" dirty="0" smtClean="0">
                <a:solidFill>
                  <a:schemeClr val="accent1">
                    <a:lumMod val="50000"/>
                  </a:schemeClr>
                </a:solidFill>
                <a:latin typeface="+mn-lt"/>
                <a:cs typeface="+mn-cs"/>
              </a:rPr>
              <a:t>process to be </a:t>
            </a:r>
            <a:r>
              <a:rPr lang="en-US" sz="2400" b="1" kern="0" dirty="0" smtClean="0">
                <a:solidFill>
                  <a:srgbClr val="C00000"/>
                </a:solidFill>
                <a:latin typeface="+mn-lt"/>
                <a:cs typeface="+mn-cs"/>
              </a:rPr>
              <a:t>iterative</a:t>
            </a:r>
            <a:r>
              <a:rPr lang="en-US" sz="2400" b="1" kern="0" dirty="0" smtClean="0">
                <a:solidFill>
                  <a:schemeClr val="accent1">
                    <a:lumMod val="50000"/>
                  </a:schemeClr>
                </a:solidFill>
                <a:latin typeface="+mn-lt"/>
                <a:cs typeface="+mn-cs"/>
              </a:rPr>
              <a:t>, repeating the </a:t>
            </a:r>
            <a:r>
              <a:rPr lang="en-US" sz="2400" b="1" kern="0" dirty="0" smtClean="0">
                <a:solidFill>
                  <a:srgbClr val="7030A0"/>
                </a:solidFill>
                <a:latin typeface="+mn-lt"/>
                <a:cs typeface="+mn-cs"/>
              </a:rPr>
              <a:t>Identify Risks </a:t>
            </a:r>
            <a:r>
              <a:rPr lang="en-US" sz="2400" b="1" kern="0" dirty="0" smtClean="0">
                <a:solidFill>
                  <a:schemeClr val="accent1">
                    <a:lumMod val="50000"/>
                  </a:schemeClr>
                </a:solidFill>
                <a:latin typeface="+mn-lt"/>
                <a:cs typeface="+mn-cs"/>
              </a:rPr>
              <a:t>process </a:t>
            </a:r>
            <a:r>
              <a:rPr lang="en-US" sz="2400" b="1" kern="0" dirty="0" smtClean="0">
                <a:solidFill>
                  <a:srgbClr val="FF0000"/>
                </a:solidFill>
                <a:latin typeface="+mn-lt"/>
                <a:cs typeface="+mn-cs"/>
              </a:rPr>
              <a:t>to find new risks </a:t>
            </a:r>
            <a:r>
              <a:rPr lang="en-US" sz="2400" b="1" kern="0" dirty="0" smtClean="0">
                <a:solidFill>
                  <a:schemeClr val="accent1">
                    <a:lumMod val="50000"/>
                  </a:schemeClr>
                </a:solidFill>
                <a:latin typeface="+mn-lt"/>
                <a:cs typeface="+mn-cs"/>
              </a:rPr>
              <a:t>which have become knowable since the previous iteration of the process.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7</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30198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46 Sample presentation slides">
  <a:themeElements>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2009-07-03T20:36:29Z</outs:dateTime>
      <outs:isPinned>true</outs:isPinned>
    </outs:relatedDate>
    <outs:relatedDate>
      <outs:type>2</outs:type>
      <outs:displayName>Created</outs:displayName>
      <outs:dateTime>2009-04-06T21:56:44Z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Suhail Iqbal</outs:displayName>
          <outs:accountName/>
        </outs:relatedPerson>
      </outs:people>
      <outs:source>0</outs:source>
      <outs:isPinned>true</outs:isPinned>
    </outs:relatedPeopleItem>
    <outs:relatedPeopleItem>
      <outs:category>Last modified by</outs:category>
      <outs:people>
        <outs:relatedPerson>
          <outs:displayName>beacon</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0FAD83FD-951E-4764-AA6C-5AD6BED77491}">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10484</TotalTime>
  <Words>12477</Words>
  <Application>Microsoft Office PowerPoint</Application>
  <PresentationFormat>On-screen Show (4:3)</PresentationFormat>
  <Paragraphs>1507</Paragraphs>
  <Slides>71</Slides>
  <Notes>50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85" baseType="lpstr">
      <vt:lpstr>Arial</vt:lpstr>
      <vt:lpstr>Calibri</vt:lpstr>
      <vt:lpstr>Calisto MT</vt:lpstr>
      <vt:lpstr>Courier New</vt:lpstr>
      <vt:lpstr>Franklin Gothic Heavy</vt:lpstr>
      <vt:lpstr>Gill Sans MT</vt:lpstr>
      <vt:lpstr>Gill Sans MT Condensed</vt:lpstr>
      <vt:lpstr>Monotype Sorts</vt:lpstr>
      <vt:lpstr>Symbol</vt:lpstr>
      <vt:lpstr>Times New Roman</vt:lpstr>
      <vt:lpstr>Wingdings</vt:lpstr>
      <vt:lpstr>46 Sample presentation slides</vt:lpstr>
      <vt:lpstr>Image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Risk</vt:lpstr>
      <vt:lpstr>Risk Identification</vt:lpstr>
      <vt:lpstr>INFORMATION GATHERING</vt:lpstr>
      <vt:lpstr>CHECKLIST ANALYSIS</vt:lpstr>
      <vt:lpstr>ASSUMPTIONS ANALYSIS</vt:lpstr>
      <vt:lpstr>DIAGRAMMING TECHNIQUES</vt:lpstr>
      <vt:lpstr>INFLUENCE DIAGRAM</vt:lpstr>
      <vt:lpstr>SWOT ANALYSIS</vt:lpstr>
      <vt:lpstr>SWOT</vt:lpstr>
      <vt:lpstr>RISK REGISTER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Suhail Iqbal</dc:creator>
  <cp:lastModifiedBy>Suhail Iqbal</cp:lastModifiedBy>
  <cp:revision>635</cp:revision>
  <dcterms:created xsi:type="dcterms:W3CDTF">2009-04-06T21:56:44Z</dcterms:created>
  <dcterms:modified xsi:type="dcterms:W3CDTF">2016-01-29T18:37:00Z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TC011367971033</vt:lpwstr>
  </property>
</Properties>
</file>